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7" r:id="rId2"/>
    <p:sldId id="261" r:id="rId3"/>
    <p:sldId id="269" r:id="rId4"/>
    <p:sldId id="297" r:id="rId5"/>
    <p:sldId id="262" r:id="rId6"/>
    <p:sldId id="298" r:id="rId7"/>
    <p:sldId id="294" r:id="rId8"/>
    <p:sldId id="284" r:id="rId9"/>
    <p:sldId id="278" r:id="rId10"/>
    <p:sldId id="290" r:id="rId11"/>
    <p:sldId id="296" r:id="rId12"/>
    <p:sldId id="279" r:id="rId13"/>
  </p:sldIdLst>
  <p:sldSz cx="12192000" cy="6858000"/>
  <p:notesSz cx="3200400" cy="5029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1EAB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4" y="3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Mazonas" userId="94e87f2a-380e-4261-a1b5-b84b9498209c" providerId="ADAL" clId="{34D64C96-2225-485B-A81D-B9720E17EC20}"/>
    <pc:docChg chg="undo custSel addSld modSld">
      <pc:chgData name="Peter Mazonas" userId="94e87f2a-380e-4261-a1b5-b84b9498209c" providerId="ADAL" clId="{34D64C96-2225-485B-A81D-B9720E17EC20}" dt="2024-05-27T00:52:55.252" v="684" actId="20577"/>
      <pc:docMkLst>
        <pc:docMk/>
      </pc:docMkLst>
      <pc:sldChg chg="addSp modSp mod setBg">
        <pc:chgData name="Peter Mazonas" userId="94e87f2a-380e-4261-a1b5-b84b9498209c" providerId="ADAL" clId="{34D64C96-2225-485B-A81D-B9720E17EC20}" dt="2024-05-26T21:11:25.441" v="3" actId="255"/>
        <pc:sldMkLst>
          <pc:docMk/>
          <pc:sldMk cId="981879529" sldId="257"/>
        </pc:sldMkLst>
        <pc:spChg chg="mod">
          <ac:chgData name="Peter Mazonas" userId="94e87f2a-380e-4261-a1b5-b84b9498209c" providerId="ADAL" clId="{34D64C96-2225-485B-A81D-B9720E17EC20}" dt="2024-05-26T21:11:25.441" v="3" actId="255"/>
          <ac:spMkLst>
            <pc:docMk/>
            <pc:sldMk cId="981879529" sldId="257"/>
            <ac:spMk id="2" creationId="{187A2585-7B3F-45D8-A81F-AE67BFDE4CFD}"/>
          </ac:spMkLst>
        </pc:spChg>
        <pc:spChg chg="mod ord">
          <ac:chgData name="Peter Mazonas" userId="94e87f2a-380e-4261-a1b5-b84b9498209c" providerId="ADAL" clId="{34D64C96-2225-485B-A81D-B9720E17EC20}" dt="2024-05-26T21:10:41.889" v="0" actId="26606"/>
          <ac:spMkLst>
            <pc:docMk/>
            <pc:sldMk cId="981879529" sldId="257"/>
            <ac:spMk id="3" creationId="{EBFAC50C-61C2-40B0-B3EA-DAA62A0E3229}"/>
          </ac:spMkLst>
        </pc:spChg>
        <pc:spChg chg="add">
          <ac:chgData name="Peter Mazonas" userId="94e87f2a-380e-4261-a1b5-b84b9498209c" providerId="ADAL" clId="{34D64C96-2225-485B-A81D-B9720E17EC20}" dt="2024-05-26T21:10:41.889" v="0" actId="26606"/>
          <ac:spMkLst>
            <pc:docMk/>
            <pc:sldMk cId="981879529" sldId="257"/>
            <ac:spMk id="10" creationId="{19D32F93-50AC-4C46-A5DB-291C60DDB7BD}"/>
          </ac:spMkLst>
        </pc:spChg>
        <pc:spChg chg="add">
          <ac:chgData name="Peter Mazonas" userId="94e87f2a-380e-4261-a1b5-b84b9498209c" providerId="ADAL" clId="{34D64C96-2225-485B-A81D-B9720E17EC20}" dt="2024-05-26T21:10:41.889" v="0" actId="26606"/>
          <ac:spMkLst>
            <pc:docMk/>
            <pc:sldMk cId="981879529" sldId="257"/>
            <ac:spMk id="12" creationId="{827DC2C4-B485-428A-BF4A-472D2967F47F}"/>
          </ac:spMkLst>
        </pc:spChg>
        <pc:spChg chg="add">
          <ac:chgData name="Peter Mazonas" userId="94e87f2a-380e-4261-a1b5-b84b9498209c" providerId="ADAL" clId="{34D64C96-2225-485B-A81D-B9720E17EC20}" dt="2024-05-26T21:10:41.889" v="0" actId="26606"/>
          <ac:spMkLst>
            <pc:docMk/>
            <pc:sldMk cId="981879529" sldId="257"/>
            <ac:spMk id="14" creationId="{EE04B5EB-F158-4507-90DD-BD23620C7CC9}"/>
          </ac:spMkLst>
        </pc:spChg>
        <pc:picChg chg="mod">
          <ac:chgData name="Peter Mazonas" userId="94e87f2a-380e-4261-a1b5-b84b9498209c" providerId="ADAL" clId="{34D64C96-2225-485B-A81D-B9720E17EC20}" dt="2024-05-26T21:11:06.405" v="2" actId="14100"/>
          <ac:picMkLst>
            <pc:docMk/>
            <pc:sldMk cId="981879529" sldId="257"/>
            <ac:picMk id="5" creationId="{5E128ABD-6CB5-0BC5-6B31-D0825DA327DF}"/>
          </ac:picMkLst>
        </pc:picChg>
      </pc:sldChg>
      <pc:sldChg chg="modSp mod">
        <pc:chgData name="Peter Mazonas" userId="94e87f2a-380e-4261-a1b5-b84b9498209c" providerId="ADAL" clId="{34D64C96-2225-485B-A81D-B9720E17EC20}" dt="2024-05-26T21:14:21.334" v="61" actId="20577"/>
        <pc:sldMkLst>
          <pc:docMk/>
          <pc:sldMk cId="2271612257" sldId="261"/>
        </pc:sldMkLst>
        <pc:spChg chg="mod">
          <ac:chgData name="Peter Mazonas" userId="94e87f2a-380e-4261-a1b5-b84b9498209c" providerId="ADAL" clId="{34D64C96-2225-485B-A81D-B9720E17EC20}" dt="2024-05-26T21:14:21.334" v="61" actId="20577"/>
          <ac:spMkLst>
            <pc:docMk/>
            <pc:sldMk cId="2271612257" sldId="261"/>
            <ac:spMk id="5" creationId="{E8F3C447-5263-49D1-9DC8-040593ED197C}"/>
          </ac:spMkLst>
        </pc:spChg>
      </pc:sldChg>
      <pc:sldChg chg="modSp mod">
        <pc:chgData name="Peter Mazonas" userId="94e87f2a-380e-4261-a1b5-b84b9498209c" providerId="ADAL" clId="{34D64C96-2225-485B-A81D-B9720E17EC20}" dt="2024-05-26T22:33:50.214" v="414" actId="20577"/>
        <pc:sldMkLst>
          <pc:docMk/>
          <pc:sldMk cId="2152982030" sldId="262"/>
        </pc:sldMkLst>
        <pc:spChg chg="mod">
          <ac:chgData name="Peter Mazonas" userId="94e87f2a-380e-4261-a1b5-b84b9498209c" providerId="ADAL" clId="{34D64C96-2225-485B-A81D-B9720E17EC20}" dt="2024-05-26T22:33:50.214" v="414" actId="20577"/>
          <ac:spMkLst>
            <pc:docMk/>
            <pc:sldMk cId="2152982030" sldId="262"/>
            <ac:spMk id="6" creationId="{7908BAE0-42B8-4911-9300-1344E099CA20}"/>
          </ac:spMkLst>
        </pc:spChg>
      </pc:sldChg>
      <pc:sldChg chg="modSp mod">
        <pc:chgData name="Peter Mazonas" userId="94e87f2a-380e-4261-a1b5-b84b9498209c" providerId="ADAL" clId="{34D64C96-2225-485B-A81D-B9720E17EC20}" dt="2024-05-26T21:25:29.354" v="116" actId="20577"/>
        <pc:sldMkLst>
          <pc:docMk/>
          <pc:sldMk cId="1362578764" sldId="269"/>
        </pc:sldMkLst>
        <pc:spChg chg="mod">
          <ac:chgData name="Peter Mazonas" userId="94e87f2a-380e-4261-a1b5-b84b9498209c" providerId="ADAL" clId="{34D64C96-2225-485B-A81D-B9720E17EC20}" dt="2024-05-26T21:24:51.084" v="112" actId="20577"/>
          <ac:spMkLst>
            <pc:docMk/>
            <pc:sldMk cId="1362578764" sldId="269"/>
            <ac:spMk id="5" creationId="{8B807AE5-767F-4578-8796-914C1EDD7080}"/>
          </ac:spMkLst>
        </pc:spChg>
        <pc:spChg chg="mod">
          <ac:chgData name="Peter Mazonas" userId="94e87f2a-380e-4261-a1b5-b84b9498209c" providerId="ADAL" clId="{34D64C96-2225-485B-A81D-B9720E17EC20}" dt="2024-05-26T21:25:29.354" v="116" actId="20577"/>
          <ac:spMkLst>
            <pc:docMk/>
            <pc:sldMk cId="1362578764" sldId="269"/>
            <ac:spMk id="6" creationId="{6EC2A5E1-262F-4084-9AD7-27E0C12628E5}"/>
          </ac:spMkLst>
        </pc:spChg>
      </pc:sldChg>
      <pc:sldChg chg="modSp mod">
        <pc:chgData name="Peter Mazonas" userId="94e87f2a-380e-4261-a1b5-b84b9498209c" providerId="ADAL" clId="{34D64C96-2225-485B-A81D-B9720E17EC20}" dt="2024-05-27T00:05:31.906" v="491" actId="20577"/>
        <pc:sldMkLst>
          <pc:docMk/>
          <pc:sldMk cId="2204526434" sldId="278"/>
        </pc:sldMkLst>
        <pc:spChg chg="mod">
          <ac:chgData name="Peter Mazonas" userId="94e87f2a-380e-4261-a1b5-b84b9498209c" providerId="ADAL" clId="{34D64C96-2225-485B-A81D-B9720E17EC20}" dt="2024-05-27T00:05:31.906" v="491" actId="20577"/>
          <ac:spMkLst>
            <pc:docMk/>
            <pc:sldMk cId="2204526434" sldId="278"/>
            <ac:spMk id="2" creationId="{2F966C75-3C10-4F88-B5E1-F70FAE2BF995}"/>
          </ac:spMkLst>
        </pc:spChg>
        <pc:spChg chg="mod">
          <ac:chgData name="Peter Mazonas" userId="94e87f2a-380e-4261-a1b5-b84b9498209c" providerId="ADAL" clId="{34D64C96-2225-485B-A81D-B9720E17EC20}" dt="2024-05-27T00:04:49.743" v="468" actId="20577"/>
          <ac:spMkLst>
            <pc:docMk/>
            <pc:sldMk cId="2204526434" sldId="278"/>
            <ac:spMk id="3" creationId="{AD275C40-F2D0-40F0-804B-3AD5761F3B1D}"/>
          </ac:spMkLst>
        </pc:spChg>
      </pc:sldChg>
      <pc:sldChg chg="modSp mod">
        <pc:chgData name="Peter Mazonas" userId="94e87f2a-380e-4261-a1b5-b84b9498209c" providerId="ADAL" clId="{34D64C96-2225-485B-A81D-B9720E17EC20}" dt="2024-05-27T00:52:55.252" v="684" actId="20577"/>
        <pc:sldMkLst>
          <pc:docMk/>
          <pc:sldMk cId="3760428738" sldId="279"/>
        </pc:sldMkLst>
        <pc:spChg chg="mod">
          <ac:chgData name="Peter Mazonas" userId="94e87f2a-380e-4261-a1b5-b84b9498209c" providerId="ADAL" clId="{34D64C96-2225-485B-A81D-B9720E17EC20}" dt="2024-05-27T00:52:55.252" v="684" actId="20577"/>
          <ac:spMkLst>
            <pc:docMk/>
            <pc:sldMk cId="3760428738" sldId="279"/>
            <ac:spMk id="2" creationId="{00000000-0000-0000-0000-000000000000}"/>
          </ac:spMkLst>
        </pc:spChg>
      </pc:sldChg>
      <pc:sldChg chg="modSp">
        <pc:chgData name="Peter Mazonas" userId="94e87f2a-380e-4261-a1b5-b84b9498209c" providerId="ADAL" clId="{34D64C96-2225-485B-A81D-B9720E17EC20}" dt="2024-05-27T00:04:01.080" v="458" actId="20577"/>
        <pc:sldMkLst>
          <pc:docMk/>
          <pc:sldMk cId="4255971596" sldId="284"/>
        </pc:sldMkLst>
        <pc:graphicFrameChg chg="mod">
          <ac:chgData name="Peter Mazonas" userId="94e87f2a-380e-4261-a1b5-b84b9498209c" providerId="ADAL" clId="{34D64C96-2225-485B-A81D-B9720E17EC20}" dt="2024-05-27T00:04:01.080" v="458" actId="20577"/>
          <ac:graphicFrameMkLst>
            <pc:docMk/>
            <pc:sldMk cId="4255971596" sldId="284"/>
            <ac:graphicFrameMk id="5" creationId="{00000000-0000-0000-0000-000000000000}"/>
          </ac:graphicFrameMkLst>
        </pc:graphicFrameChg>
      </pc:sldChg>
      <pc:sldChg chg="modSp mod">
        <pc:chgData name="Peter Mazonas" userId="94e87f2a-380e-4261-a1b5-b84b9498209c" providerId="ADAL" clId="{34D64C96-2225-485B-A81D-B9720E17EC20}" dt="2024-05-27T00:06:48.632" v="621" actId="20577"/>
        <pc:sldMkLst>
          <pc:docMk/>
          <pc:sldMk cId="2162456927" sldId="290"/>
        </pc:sldMkLst>
        <pc:spChg chg="mod">
          <ac:chgData name="Peter Mazonas" userId="94e87f2a-380e-4261-a1b5-b84b9498209c" providerId="ADAL" clId="{34D64C96-2225-485B-A81D-B9720E17EC20}" dt="2024-05-27T00:06:48.632" v="621" actId="20577"/>
          <ac:spMkLst>
            <pc:docMk/>
            <pc:sldMk cId="2162456927" sldId="290"/>
            <ac:spMk id="5" creationId="{26F7A459-3C19-41AA-942A-10AC72AB7EC6}"/>
          </ac:spMkLst>
        </pc:spChg>
      </pc:sldChg>
      <pc:sldChg chg="modSp mod">
        <pc:chgData name="Peter Mazonas" userId="94e87f2a-380e-4261-a1b5-b84b9498209c" providerId="ADAL" clId="{34D64C96-2225-485B-A81D-B9720E17EC20}" dt="2024-05-27T00:07:40.560" v="628" actId="20577"/>
        <pc:sldMkLst>
          <pc:docMk/>
          <pc:sldMk cId="1629720423" sldId="296"/>
        </pc:sldMkLst>
        <pc:spChg chg="mod">
          <ac:chgData name="Peter Mazonas" userId="94e87f2a-380e-4261-a1b5-b84b9498209c" providerId="ADAL" clId="{34D64C96-2225-485B-A81D-B9720E17EC20}" dt="2024-05-27T00:07:40.560" v="628" actId="20577"/>
          <ac:spMkLst>
            <pc:docMk/>
            <pc:sldMk cId="1629720423" sldId="296"/>
            <ac:spMk id="29699" creationId="{00000000-0000-0000-0000-000000000000}"/>
          </ac:spMkLst>
        </pc:spChg>
      </pc:sldChg>
      <pc:sldChg chg="modSp mod">
        <pc:chgData name="Peter Mazonas" userId="94e87f2a-380e-4261-a1b5-b84b9498209c" providerId="ADAL" clId="{34D64C96-2225-485B-A81D-B9720E17EC20}" dt="2024-05-27T00:00:30.017" v="417" actId="20577"/>
        <pc:sldMkLst>
          <pc:docMk/>
          <pc:sldMk cId="2001611006" sldId="297"/>
        </pc:sldMkLst>
        <pc:spChg chg="mod">
          <ac:chgData name="Peter Mazonas" userId="94e87f2a-380e-4261-a1b5-b84b9498209c" providerId="ADAL" clId="{34D64C96-2225-485B-A81D-B9720E17EC20}" dt="2024-05-26T21:25:14.683" v="114" actId="20577"/>
          <ac:spMkLst>
            <pc:docMk/>
            <pc:sldMk cId="2001611006" sldId="297"/>
            <ac:spMk id="5" creationId="{8B807AE5-767F-4578-8796-914C1EDD7080}"/>
          </ac:spMkLst>
        </pc:spChg>
        <pc:spChg chg="mod">
          <ac:chgData name="Peter Mazonas" userId="94e87f2a-380e-4261-a1b5-b84b9498209c" providerId="ADAL" clId="{34D64C96-2225-485B-A81D-B9720E17EC20}" dt="2024-05-27T00:00:30.017" v="417" actId="20577"/>
          <ac:spMkLst>
            <pc:docMk/>
            <pc:sldMk cId="2001611006" sldId="297"/>
            <ac:spMk id="6" creationId="{6EC2A5E1-262F-4084-9AD7-27E0C12628E5}"/>
          </ac:spMkLst>
        </pc:spChg>
      </pc:sldChg>
      <pc:sldChg chg="addSp delSp modSp add mod">
        <pc:chgData name="Peter Mazonas" userId="94e87f2a-380e-4261-a1b5-b84b9498209c" providerId="ADAL" clId="{34D64C96-2225-485B-A81D-B9720E17EC20}" dt="2024-05-27T00:03:25.101" v="445" actId="20577"/>
        <pc:sldMkLst>
          <pc:docMk/>
          <pc:sldMk cId="1379940371" sldId="298"/>
        </pc:sldMkLst>
        <pc:spChg chg="mod">
          <ac:chgData name="Peter Mazonas" userId="94e87f2a-380e-4261-a1b5-b84b9498209c" providerId="ADAL" clId="{34D64C96-2225-485B-A81D-B9720E17EC20}" dt="2024-05-26T22:09:50.721" v="122" actId="6549"/>
          <ac:spMkLst>
            <pc:docMk/>
            <pc:sldMk cId="1379940371" sldId="298"/>
            <ac:spMk id="6" creationId="{7908BAE0-42B8-4911-9300-1344E099CA20}"/>
          </ac:spMkLst>
        </pc:spChg>
        <pc:spChg chg="add mod">
          <ac:chgData name="Peter Mazonas" userId="94e87f2a-380e-4261-a1b5-b84b9498209c" providerId="ADAL" clId="{34D64C96-2225-485B-A81D-B9720E17EC20}" dt="2024-05-27T00:03:25.101" v="445" actId="20577"/>
          <ac:spMkLst>
            <pc:docMk/>
            <pc:sldMk cId="1379940371" sldId="298"/>
            <ac:spMk id="7" creationId="{8F24CEA1-25F7-B8A9-D4EC-93800B4D3C54}"/>
          </ac:spMkLst>
        </pc:spChg>
        <pc:spChg chg="add mod">
          <ac:chgData name="Peter Mazonas" userId="94e87f2a-380e-4261-a1b5-b84b9498209c" providerId="ADAL" clId="{34D64C96-2225-485B-A81D-B9720E17EC20}" dt="2024-05-26T22:24:20.078" v="308" actId="1076"/>
          <ac:spMkLst>
            <pc:docMk/>
            <pc:sldMk cId="1379940371" sldId="298"/>
            <ac:spMk id="8" creationId="{8CA17E9A-F81B-2417-0046-3535EBA58FFC}"/>
          </ac:spMkLst>
        </pc:spChg>
        <pc:spChg chg="add mod">
          <ac:chgData name="Peter Mazonas" userId="94e87f2a-380e-4261-a1b5-b84b9498209c" providerId="ADAL" clId="{34D64C96-2225-485B-A81D-B9720E17EC20}" dt="2024-05-27T00:02:55.526" v="440" actId="1076"/>
          <ac:spMkLst>
            <pc:docMk/>
            <pc:sldMk cId="1379940371" sldId="298"/>
            <ac:spMk id="9" creationId="{66CB44A1-B949-3B9C-2457-A47F665A6BF8}"/>
          </ac:spMkLst>
        </pc:spChg>
        <pc:spChg chg="add mod">
          <ac:chgData name="Peter Mazonas" userId="94e87f2a-380e-4261-a1b5-b84b9498209c" providerId="ADAL" clId="{34D64C96-2225-485B-A81D-B9720E17EC20}" dt="2024-05-27T00:03:03.256" v="441" actId="1076"/>
          <ac:spMkLst>
            <pc:docMk/>
            <pc:sldMk cId="1379940371" sldId="298"/>
            <ac:spMk id="10" creationId="{D98B3D1D-BE7C-56A8-1C1C-60E93DF0A92E}"/>
          </ac:spMkLst>
        </pc:spChg>
        <pc:spChg chg="add mod">
          <ac:chgData name="Peter Mazonas" userId="94e87f2a-380e-4261-a1b5-b84b9498209c" providerId="ADAL" clId="{34D64C96-2225-485B-A81D-B9720E17EC20}" dt="2024-05-26T22:30:19.808" v="340" actId="207"/>
          <ac:spMkLst>
            <pc:docMk/>
            <pc:sldMk cId="1379940371" sldId="298"/>
            <ac:spMk id="11" creationId="{F761F09A-CF10-343C-CE70-70B42462FF8A}"/>
          </ac:spMkLst>
        </pc:spChg>
        <pc:spChg chg="add mod">
          <ac:chgData name="Peter Mazonas" userId="94e87f2a-380e-4261-a1b5-b84b9498209c" providerId="ADAL" clId="{34D64C96-2225-485B-A81D-B9720E17EC20}" dt="2024-05-26T22:30:00.459" v="338" actId="207"/>
          <ac:spMkLst>
            <pc:docMk/>
            <pc:sldMk cId="1379940371" sldId="298"/>
            <ac:spMk id="12" creationId="{FB745692-C0E5-DCF7-9B32-213511097AE0}"/>
          </ac:spMkLst>
        </pc:spChg>
        <pc:spChg chg="add mod">
          <ac:chgData name="Peter Mazonas" userId="94e87f2a-380e-4261-a1b5-b84b9498209c" providerId="ADAL" clId="{34D64C96-2225-485B-A81D-B9720E17EC20}" dt="2024-05-26T22:29:52.057" v="337" actId="207"/>
          <ac:spMkLst>
            <pc:docMk/>
            <pc:sldMk cId="1379940371" sldId="298"/>
            <ac:spMk id="13" creationId="{1BE38D3B-CE52-E30D-12B8-591A74CD9973}"/>
          </ac:spMkLst>
        </pc:spChg>
        <pc:spChg chg="add mod">
          <ac:chgData name="Peter Mazonas" userId="94e87f2a-380e-4261-a1b5-b84b9498209c" providerId="ADAL" clId="{34D64C96-2225-485B-A81D-B9720E17EC20}" dt="2024-05-26T22:26:59.555" v="325" actId="207"/>
          <ac:spMkLst>
            <pc:docMk/>
            <pc:sldMk cId="1379940371" sldId="298"/>
            <ac:spMk id="14" creationId="{79FCE2AE-0858-978C-D069-5452542C7151}"/>
          </ac:spMkLst>
        </pc:spChg>
        <pc:spChg chg="add mod">
          <ac:chgData name="Peter Mazonas" userId="94e87f2a-380e-4261-a1b5-b84b9498209c" providerId="ADAL" clId="{34D64C96-2225-485B-A81D-B9720E17EC20}" dt="2024-05-26T22:31:35.250" v="353" actId="1076"/>
          <ac:spMkLst>
            <pc:docMk/>
            <pc:sldMk cId="1379940371" sldId="298"/>
            <ac:spMk id="15" creationId="{A4765783-CF17-5E75-C109-7022A642FB86}"/>
          </ac:spMkLst>
        </pc:spChg>
        <pc:spChg chg="add mod">
          <ac:chgData name="Peter Mazonas" userId="94e87f2a-380e-4261-a1b5-b84b9498209c" providerId="ADAL" clId="{34D64C96-2225-485B-A81D-B9720E17EC20}" dt="2024-05-26T22:27:22.739" v="328" actId="1076"/>
          <ac:spMkLst>
            <pc:docMk/>
            <pc:sldMk cId="1379940371" sldId="298"/>
            <ac:spMk id="16" creationId="{1BA1EC1D-C618-6D0A-D4A7-02A068C8552B}"/>
          </ac:spMkLst>
        </pc:spChg>
        <pc:spChg chg="add mod">
          <ac:chgData name="Peter Mazonas" userId="94e87f2a-380e-4261-a1b5-b84b9498209c" providerId="ADAL" clId="{34D64C96-2225-485B-A81D-B9720E17EC20}" dt="2024-05-26T22:31:17.759" v="352" actId="1076"/>
          <ac:spMkLst>
            <pc:docMk/>
            <pc:sldMk cId="1379940371" sldId="298"/>
            <ac:spMk id="23" creationId="{5C8A78A2-5437-AB4A-225F-2AE92C2DFEAB}"/>
          </ac:spMkLst>
        </pc:spChg>
        <pc:spChg chg="add del mod">
          <ac:chgData name="Peter Mazonas" userId="94e87f2a-380e-4261-a1b5-b84b9498209c" providerId="ADAL" clId="{34D64C96-2225-485B-A81D-B9720E17EC20}" dt="2024-05-26T22:28:58.040" v="335" actId="478"/>
          <ac:spMkLst>
            <pc:docMk/>
            <pc:sldMk cId="1379940371" sldId="298"/>
            <ac:spMk id="24" creationId="{8410A504-D121-F084-DCF0-BF447C95357A}"/>
          </ac:spMkLst>
        </pc:spChg>
        <pc:spChg chg="add mod">
          <ac:chgData name="Peter Mazonas" userId="94e87f2a-380e-4261-a1b5-b84b9498209c" providerId="ADAL" clId="{34D64C96-2225-485B-A81D-B9720E17EC20}" dt="2024-05-26T22:30:29.277" v="350" actId="692"/>
          <ac:spMkLst>
            <pc:docMk/>
            <pc:sldMk cId="1379940371" sldId="298"/>
            <ac:spMk id="25" creationId="{64441EDE-48BF-5210-234D-82997FFD8C0F}"/>
          </ac:spMkLst>
        </pc:spChg>
        <pc:spChg chg="add mod">
          <ac:chgData name="Peter Mazonas" userId="94e87f2a-380e-4261-a1b5-b84b9498209c" providerId="ADAL" clId="{34D64C96-2225-485B-A81D-B9720E17EC20}" dt="2024-05-27T00:02:42.359" v="439" actId="20577"/>
          <ac:spMkLst>
            <pc:docMk/>
            <pc:sldMk cId="1379940371" sldId="298"/>
            <ac:spMk id="27" creationId="{7F08066D-01BE-9353-2554-04A04DFC2CD6}"/>
          </ac:spMkLst>
        </pc:spChg>
        <pc:spChg chg="add mod">
          <ac:chgData name="Peter Mazonas" userId="94e87f2a-380e-4261-a1b5-b84b9498209c" providerId="ADAL" clId="{34D64C96-2225-485B-A81D-B9720E17EC20}" dt="2024-05-27T00:02:16.323" v="437" actId="1076"/>
          <ac:spMkLst>
            <pc:docMk/>
            <pc:sldMk cId="1379940371" sldId="298"/>
            <ac:spMk id="28" creationId="{764220F8-7A9E-23D4-5392-E77214526E75}"/>
          </ac:spMkLst>
        </pc:spChg>
        <pc:picChg chg="add mod">
          <ac:chgData name="Peter Mazonas" userId="94e87f2a-380e-4261-a1b5-b84b9498209c" providerId="ADAL" clId="{34D64C96-2225-485B-A81D-B9720E17EC20}" dt="2024-05-26T22:11:49.925" v="125" actId="14100"/>
          <ac:picMkLst>
            <pc:docMk/>
            <pc:sldMk cId="1379940371" sldId="298"/>
            <ac:picMk id="3" creationId="{8D49E8E4-B230-3233-B71A-82CD8E8B475C}"/>
          </ac:picMkLst>
        </pc:picChg>
        <pc:cxnChg chg="add mod">
          <ac:chgData name="Peter Mazonas" userId="94e87f2a-380e-4261-a1b5-b84b9498209c" providerId="ADAL" clId="{34D64C96-2225-485B-A81D-B9720E17EC20}" dt="2024-05-27T00:03:03.256" v="441" actId="1076"/>
          <ac:cxnSpMkLst>
            <pc:docMk/>
            <pc:sldMk cId="1379940371" sldId="298"/>
            <ac:cxnSpMk id="18" creationId="{0CB6F0A5-A06D-0471-2F88-C6B149D1E3B4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peter.mazonas.SETTLEMENT\Documents\Life%20Settlement%20Financial,%20LLC\Underwriting\LE%20Comparisons\Mazie%20&amp;%20Hurd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21st</a:t>
            </a:r>
            <a:r>
              <a:rPr lang="en-US" sz="2400" baseline="0" dirty="0"/>
              <a:t> Services LE, AVS LE</a:t>
            </a:r>
            <a:r>
              <a:rPr lang="en-US" sz="2400" dirty="0"/>
              <a:t> vs LCC LE</a:t>
            </a:r>
          </a:p>
          <a:p>
            <a:pPr>
              <a:defRPr sz="2400"/>
            </a:pPr>
            <a:r>
              <a:rPr lang="en-US" sz="2400" dirty="0"/>
              <a:t>Comparison of</a:t>
            </a:r>
            <a:r>
              <a:rPr lang="en-US" sz="2400" baseline="0" dirty="0"/>
              <a:t> </a:t>
            </a:r>
            <a:r>
              <a:rPr lang="en-US" sz="2400" dirty="0"/>
              <a:t>Available Data on Same Person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6.8410226130728197E-2"/>
          <c:y val="0.20491035735917626"/>
          <c:w val="0.62489090079531939"/>
          <c:h val="0.72132868968302044"/>
        </c:manualLayout>
      </c:layout>
      <c:lineChart>
        <c:grouping val="standard"/>
        <c:varyColors val="0"/>
        <c:ser>
          <c:idx val="1"/>
          <c:order val="0"/>
          <c:tx>
            <c:v>LCC LE 4.9 Yrs</c:v>
          </c:tx>
          <c:spPr>
            <a:ln w="38100">
              <a:solidFill>
                <a:srgbClr val="008000"/>
              </a:solidFill>
            </a:ln>
          </c:spPr>
          <c:marker>
            <c:symbol val="none"/>
          </c:marker>
          <c:cat>
            <c:numRef>
              <c:f>'female Mazie'!$M$145:$AD$145</c:f>
              <c:numCache>
                <c:formatCode>#,##0_);\(#,##0\)</c:formatCode>
                <c:ptCount val="18"/>
                <c:pt idx="0">
                  <c:v>71</c:v>
                </c:pt>
                <c:pt idx="1">
                  <c:v>72</c:v>
                </c:pt>
                <c:pt idx="2">
                  <c:v>73</c:v>
                </c:pt>
                <c:pt idx="3">
                  <c:v>74</c:v>
                </c:pt>
                <c:pt idx="4">
                  <c:v>75</c:v>
                </c:pt>
                <c:pt idx="5">
                  <c:v>76</c:v>
                </c:pt>
                <c:pt idx="6">
                  <c:v>77</c:v>
                </c:pt>
                <c:pt idx="7">
                  <c:v>78</c:v>
                </c:pt>
                <c:pt idx="8">
                  <c:v>79</c:v>
                </c:pt>
                <c:pt idx="9">
                  <c:v>80</c:v>
                </c:pt>
                <c:pt idx="10">
                  <c:v>81</c:v>
                </c:pt>
                <c:pt idx="11">
                  <c:v>82</c:v>
                </c:pt>
                <c:pt idx="12">
                  <c:v>83</c:v>
                </c:pt>
                <c:pt idx="13">
                  <c:v>84</c:v>
                </c:pt>
                <c:pt idx="14">
                  <c:v>85</c:v>
                </c:pt>
                <c:pt idx="15">
                  <c:v>86</c:v>
                </c:pt>
                <c:pt idx="16">
                  <c:v>87</c:v>
                </c:pt>
                <c:pt idx="17">
                  <c:v>88</c:v>
                </c:pt>
              </c:numCache>
            </c:numRef>
          </c:cat>
          <c:val>
            <c:numRef>
              <c:f>'female Mazie'!$M$150:$AG$150</c:f>
              <c:numCache>
                <c:formatCode>0.000000</c:formatCode>
                <c:ptCount val="21"/>
                <c:pt idx="0">
                  <c:v>1</c:v>
                </c:pt>
                <c:pt idx="1">
                  <c:v>0.89843799999999996</c:v>
                </c:pt>
                <c:pt idx="2">
                  <c:v>0.79179162999999997</c:v>
                </c:pt>
                <c:pt idx="3">
                  <c:v>0.6749423</c:v>
                </c:pt>
                <c:pt idx="4">
                  <c:v>0.5619442</c:v>
                </c:pt>
                <c:pt idx="5">
                  <c:v>0.45497365000000001</c:v>
                </c:pt>
                <c:pt idx="6">
                  <c:v>0.35471279999999999</c:v>
                </c:pt>
                <c:pt idx="7">
                  <c:v>0.26805709999999999</c:v>
                </c:pt>
                <c:pt idx="8">
                  <c:v>0.19744210000000001</c:v>
                </c:pt>
                <c:pt idx="9">
                  <c:v>0.13978668</c:v>
                </c:pt>
                <c:pt idx="10">
                  <c:v>9.6075800000000003E-2</c:v>
                </c:pt>
                <c:pt idx="11">
                  <c:v>6.5369579999999997E-2</c:v>
                </c:pt>
                <c:pt idx="12">
                  <c:v>4.4260800000000003E-2</c:v>
                </c:pt>
                <c:pt idx="13">
                  <c:v>2.99683E-2</c:v>
                </c:pt>
                <c:pt idx="14">
                  <c:v>1.8555220000000001E-2</c:v>
                </c:pt>
                <c:pt idx="15">
                  <c:v>1.049307E-2</c:v>
                </c:pt>
                <c:pt idx="16">
                  <c:v>5.9338799999999999E-3</c:v>
                </c:pt>
                <c:pt idx="17">
                  <c:v>3.3555600000000001E-3</c:v>
                </c:pt>
                <c:pt idx="18">
                  <c:v>1.89762E-3</c:v>
                </c:pt>
                <c:pt idx="19" formatCode="#,##0.0000_);\(#,##0.0000\)">
                  <c:v>5.1535887160354902E-3</c:v>
                </c:pt>
                <c:pt idx="20" formatCode="#,##0.0000_);\(#,##0.0000\)">
                  <c:v>2.98659845537068E-3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C6-4E53-9C64-CB5C6ADC779E}"/>
            </c:ext>
          </c:extLst>
        </c:ser>
        <c:ser>
          <c:idx val="2"/>
          <c:order val="1"/>
          <c:tx>
            <c:v>21st Services LE 12.5 yrs</c:v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'female Mazie'!$M$147:$AI$147</c:f>
              <c:numCache>
                <c:formatCode>0.000000</c:formatCode>
                <c:ptCount val="23"/>
                <c:pt idx="0">
                  <c:v>1</c:v>
                </c:pt>
                <c:pt idx="1">
                  <c:v>0.98499999999999999</c:v>
                </c:pt>
                <c:pt idx="2">
                  <c:v>0.96899999999999997</c:v>
                </c:pt>
                <c:pt idx="3">
                  <c:v>0.95099999999999996</c:v>
                </c:pt>
                <c:pt idx="4">
                  <c:v>0.93</c:v>
                </c:pt>
                <c:pt idx="5">
                  <c:v>0.90500000000000003</c:v>
                </c:pt>
                <c:pt idx="6">
                  <c:v>0.873</c:v>
                </c:pt>
                <c:pt idx="7">
                  <c:v>0.83299999999999996</c:v>
                </c:pt>
                <c:pt idx="8">
                  <c:v>0.78400000000000003</c:v>
                </c:pt>
                <c:pt idx="9">
                  <c:v>0.72870000000000001</c:v>
                </c:pt>
                <c:pt idx="10">
                  <c:v>0.66400000000000003</c:v>
                </c:pt>
                <c:pt idx="11">
                  <c:v>0.6</c:v>
                </c:pt>
                <c:pt idx="12">
                  <c:v>0.53400000000000003</c:v>
                </c:pt>
                <c:pt idx="13">
                  <c:v>0.47</c:v>
                </c:pt>
                <c:pt idx="14">
                  <c:v>0.40799999999999997</c:v>
                </c:pt>
                <c:pt idx="15">
                  <c:v>0.34899999999999998</c:v>
                </c:pt>
                <c:pt idx="16">
                  <c:v>0.29399999999999998</c:v>
                </c:pt>
                <c:pt idx="17">
                  <c:v>0.24299999999999999</c:v>
                </c:pt>
                <c:pt idx="18">
                  <c:v>0.19600000000000001</c:v>
                </c:pt>
                <c:pt idx="19">
                  <c:v>0.14799999999999999</c:v>
                </c:pt>
                <c:pt idx="20">
                  <c:v>0.107</c:v>
                </c:pt>
                <c:pt idx="21">
                  <c:v>7.1999999999999995E-2</c:v>
                </c:pt>
                <c:pt idx="22">
                  <c:v>4.4999999999999998E-2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C6-4E53-9C64-CB5C6ADC779E}"/>
            </c:ext>
          </c:extLst>
        </c:ser>
        <c:ser>
          <c:idx val="3"/>
          <c:order val="2"/>
          <c:tx>
            <c:v>AVS 17.5 Yrs</c:v>
          </c:tx>
          <c:marker>
            <c:symbol val="none"/>
          </c:marker>
          <c:val>
            <c:numRef>
              <c:f>'female Mazie'!$M$152:$AH$152</c:f>
              <c:numCache>
                <c:formatCode>#,##0.0000_);\(#,##0.0000\)</c:formatCode>
                <c:ptCount val="22"/>
                <c:pt idx="0">
                  <c:v>1</c:v>
                </c:pt>
                <c:pt idx="1">
                  <c:v>0.98591829167682699</c:v>
                </c:pt>
                <c:pt idx="2">
                  <c:v>0.97063473477951601</c:v>
                </c:pt>
                <c:pt idx="3">
                  <c:v>0.95398220032215597</c:v>
                </c:pt>
                <c:pt idx="4">
                  <c:v>0.93580759041752604</c:v>
                </c:pt>
                <c:pt idx="5">
                  <c:v>0.91593208421511696</c:v>
                </c:pt>
                <c:pt idx="6">
                  <c:v>0.89408666387609204</c:v>
                </c:pt>
                <c:pt idx="7">
                  <c:v>0.86993787907158404</c:v>
                </c:pt>
                <c:pt idx="8">
                  <c:v>0.84314553981978502</c:v>
                </c:pt>
                <c:pt idx="9">
                  <c:v>0.81337279900434001</c:v>
                </c:pt>
                <c:pt idx="10">
                  <c:v>0.78031756887892101</c:v>
                </c:pt>
                <c:pt idx="11">
                  <c:v>0.74367095074438505</c:v>
                </c:pt>
                <c:pt idx="12">
                  <c:v>0.70305957782518003</c:v>
                </c:pt>
                <c:pt idx="13">
                  <c:v>0.65807507611210903</c:v>
                </c:pt>
                <c:pt idx="14">
                  <c:v>0.60827163599510903</c:v>
                </c:pt>
                <c:pt idx="15">
                  <c:v>0.55316361158108696</c:v>
                </c:pt>
                <c:pt idx="16">
                  <c:v>0.49222320203270098</c:v>
                </c:pt>
                <c:pt idx="17">
                  <c:v>0.424878282115285</c:v>
                </c:pt>
                <c:pt idx="18">
                  <c:v>0.35051046217815901</c:v>
                </c:pt>
                <c:pt idx="19">
                  <c:v>0.26845347208657</c:v>
                </c:pt>
                <c:pt idx="20">
                  <c:v>0.17799197780735601</c:v>
                </c:pt>
                <c:pt idx="21">
                  <c:v>7.8360953932391703E-2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C6-4E53-9C64-CB5C6ADC779E}"/>
            </c:ext>
          </c:extLst>
        </c:ser>
        <c:ser>
          <c:idx val="0"/>
          <c:order val="3"/>
          <c:tx>
            <c:v>USDLT LE = 14.68 Yrs</c:v>
          </c:tx>
          <c:marker>
            <c:symbol val="none"/>
          </c:marker>
          <c:val>
            <c:numLit>
              <c:formatCode>General</c:formatCode>
              <c:ptCount val="1"/>
              <c:pt idx="0">
                <c:v>1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3-E1C6-4E53-9C64-CB5C6ADC7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459480"/>
        <c:axId val="486464184"/>
      </c:lineChart>
      <c:catAx>
        <c:axId val="486459480"/>
        <c:scaling>
          <c:orientation val="minMax"/>
        </c:scaling>
        <c:delete val="0"/>
        <c:axPos val="b"/>
        <c:numFmt formatCode="#,##0_);\(#,##0\)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86464184"/>
        <c:crosses val="autoZero"/>
        <c:auto val="1"/>
        <c:lblAlgn val="ctr"/>
        <c:lblOffset val="100"/>
        <c:noMultiLvlLbl val="0"/>
      </c:catAx>
      <c:valAx>
        <c:axId val="486464184"/>
        <c:scaling>
          <c:orientation val="minMax"/>
          <c:max val="1"/>
        </c:scaling>
        <c:delete val="0"/>
        <c:axPos val="l"/>
        <c:majorGridlines/>
        <c:numFmt formatCode="0.000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86459480"/>
        <c:crosses val="autoZero"/>
        <c:crossBetween val="between"/>
        <c:majorUnit val="0.1"/>
      </c:valAx>
      <c:spPr>
        <a:ln>
          <a:solidFill>
            <a:schemeClr val="tx1"/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1400" b="1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400" b="1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400" b="1"/>
            </a:pPr>
            <a:endParaRPr lang="en-US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71952559300873897"/>
          <c:y val="0.36317282455077726"/>
          <c:w val="0.25623608489370386"/>
          <c:h val="0.49972279426610128"/>
        </c:manualLayout>
      </c:layout>
      <c:overlay val="0"/>
    </c:legend>
    <c:plotVisOnly val="1"/>
    <c:dispBlanksAs val="gap"/>
    <c:showDLblsOverMax val="0"/>
  </c:chart>
  <c:spPr>
    <a:ln w="12700">
      <a:solidFill>
        <a:schemeClr val="tx1"/>
      </a:solidFill>
    </a:ln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</a:rPr>
              <a:t>Comparative Life Expectancies for an Age 75 Female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</a:rPr>
              <a:t>Various Mortality Factors Applied to VBT 2014 SOA Tables vs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</a:rPr>
              <a:t> Longevity Cost Calculator GoM III @ 0.41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349616833012935"/>
          <c:y val="0.17662114142364985"/>
          <c:w val="0.67021620625181078"/>
          <c:h val="0.70664161601229636"/>
        </c:manualLayout>
      </c:layout>
      <c:lineChart>
        <c:grouping val="standard"/>
        <c:varyColors val="0"/>
        <c:ser>
          <c:idx val="1"/>
          <c:order val="0"/>
          <c:tx>
            <c:v>VBT2014@ 100% Std</c:v>
          </c:tx>
          <c:spPr>
            <a:ln w="44450"/>
          </c:spPr>
          <c:marker>
            <c:symbol val="none"/>
          </c:marker>
          <c:cat>
            <c:numRef>
              <c:f>'VBT2008 Female Age 75 '!$BA$7:$CJ$7</c:f>
              <c:numCache>
                <c:formatCode>General</c:formatCode>
                <c:ptCount val="36"/>
                <c:pt idx="0">
                  <c:v>75</c:v>
                </c:pt>
                <c:pt idx="1">
                  <c:v>76</c:v>
                </c:pt>
                <c:pt idx="2">
                  <c:v>77</c:v>
                </c:pt>
                <c:pt idx="3">
                  <c:v>78</c:v>
                </c:pt>
                <c:pt idx="4">
                  <c:v>79</c:v>
                </c:pt>
                <c:pt idx="5">
                  <c:v>80</c:v>
                </c:pt>
                <c:pt idx="6">
                  <c:v>81</c:v>
                </c:pt>
                <c:pt idx="7">
                  <c:v>82</c:v>
                </c:pt>
                <c:pt idx="8">
                  <c:v>83</c:v>
                </c:pt>
                <c:pt idx="9">
                  <c:v>84</c:v>
                </c:pt>
                <c:pt idx="10">
                  <c:v>85</c:v>
                </c:pt>
                <c:pt idx="11">
                  <c:v>86</c:v>
                </c:pt>
                <c:pt idx="12">
                  <c:v>87</c:v>
                </c:pt>
                <c:pt idx="13">
                  <c:v>88</c:v>
                </c:pt>
                <c:pt idx="14">
                  <c:v>89</c:v>
                </c:pt>
                <c:pt idx="15">
                  <c:v>90</c:v>
                </c:pt>
                <c:pt idx="16">
                  <c:v>91</c:v>
                </c:pt>
                <c:pt idx="17">
                  <c:v>92</c:v>
                </c:pt>
                <c:pt idx="18">
                  <c:v>93</c:v>
                </c:pt>
                <c:pt idx="19">
                  <c:v>94</c:v>
                </c:pt>
                <c:pt idx="20">
                  <c:v>95</c:v>
                </c:pt>
                <c:pt idx="21">
                  <c:v>96</c:v>
                </c:pt>
                <c:pt idx="22">
                  <c:v>97</c:v>
                </c:pt>
                <c:pt idx="23">
                  <c:v>98</c:v>
                </c:pt>
                <c:pt idx="24">
                  <c:v>99</c:v>
                </c:pt>
                <c:pt idx="25">
                  <c:v>100</c:v>
                </c:pt>
                <c:pt idx="26">
                  <c:v>101</c:v>
                </c:pt>
                <c:pt idx="27">
                  <c:v>102</c:v>
                </c:pt>
                <c:pt idx="28">
                  <c:v>103</c:v>
                </c:pt>
                <c:pt idx="29">
                  <c:v>104</c:v>
                </c:pt>
                <c:pt idx="30">
                  <c:v>105</c:v>
                </c:pt>
                <c:pt idx="31">
                  <c:v>106</c:v>
                </c:pt>
                <c:pt idx="32">
                  <c:v>107</c:v>
                </c:pt>
                <c:pt idx="33">
                  <c:v>108</c:v>
                </c:pt>
                <c:pt idx="34">
                  <c:v>109</c:v>
                </c:pt>
                <c:pt idx="35">
                  <c:v>110</c:v>
                </c:pt>
              </c:numCache>
            </c:numRef>
          </c:cat>
          <c:val>
            <c:numRef>
              <c:f>'VBT2008 Female Age 75 '!$BA$16:$CJ$16</c:f>
              <c:numCache>
                <c:formatCode>#,##0.0000_);\(#,##0.0000\)</c:formatCode>
                <c:ptCount val="36"/>
                <c:pt idx="0">
                  <c:v>1</c:v>
                </c:pt>
                <c:pt idx="1">
                  <c:v>0.97812285326605186</c:v>
                </c:pt>
                <c:pt idx="2">
                  <c:v>0.95412556184955488</c:v>
                </c:pt>
                <c:pt idx="3">
                  <c:v>0.92789193716211549</c:v>
                </c:pt>
                <c:pt idx="4">
                  <c:v>0.89933471010808985</c:v>
                </c:pt>
                <c:pt idx="5">
                  <c:v>0.86841115117689149</c:v>
                </c:pt>
                <c:pt idx="6">
                  <c:v>0.83506977061439114</c:v>
                </c:pt>
                <c:pt idx="7">
                  <c:v>0.79929914822653969</c:v>
                </c:pt>
                <c:pt idx="8">
                  <c:v>0.7611841242435371</c:v>
                </c:pt>
                <c:pt idx="9">
                  <c:v>0.72086745034922284</c:v>
                </c:pt>
                <c:pt idx="10">
                  <c:v>0.67854803930190832</c:v>
                </c:pt>
                <c:pt idx="11">
                  <c:v>0.6345050708349349</c:v>
                </c:pt>
                <c:pt idx="12">
                  <c:v>0.58907604205792585</c:v>
                </c:pt>
                <c:pt idx="13">
                  <c:v>0.54266667811029179</c:v>
                </c:pt>
                <c:pt idx="14">
                  <c:v>0.49573191119690929</c:v>
                </c:pt>
                <c:pt idx="15">
                  <c:v>0.44882150915382096</c:v>
                </c:pt>
                <c:pt idx="16">
                  <c:v>0.40254837621163614</c:v>
                </c:pt>
                <c:pt idx="17">
                  <c:v>0.3574642220636009</c:v>
                </c:pt>
                <c:pt idx="18">
                  <c:v>0.31407294849758682</c:v>
                </c:pt>
                <c:pt idx="19">
                  <c:v>0.27284265643654426</c:v>
                </c:pt>
                <c:pt idx="20">
                  <c:v>0.23419059186407132</c:v>
                </c:pt>
                <c:pt idx="21">
                  <c:v>0.19846549950124098</c:v>
                </c:pt>
                <c:pt idx="22">
                  <c:v>0.16593319688918964</c:v>
                </c:pt>
                <c:pt idx="23">
                  <c:v>0.13605174332224879</c:v>
                </c:pt>
                <c:pt idx="24">
                  <c:v>0.10863626449648171</c:v>
                </c:pt>
                <c:pt idx="25">
                  <c:v>8.4442031313242849E-2</c:v>
                </c:pt>
                <c:pt idx="26">
                  <c:v>6.3886960465168632E-2</c:v>
                </c:pt>
                <c:pt idx="27">
                  <c:v>4.7060089210922793E-2</c:v>
                </c:pt>
                <c:pt idx="28">
                  <c:v>3.37734597308363E-2</c:v>
                </c:pt>
                <c:pt idx="29">
                  <c:v>2.365170674122714E-2</c:v>
                </c:pt>
                <c:pt idx="30">
                  <c:v>1.6186786786730908E-2</c:v>
                </c:pt>
                <c:pt idx="31">
                  <c:v>1.086922366894278E-2</c:v>
                </c:pt>
                <c:pt idx="32">
                  <c:v>7.20874793133884E-3</c:v>
                </c:pt>
                <c:pt idx="33">
                  <c:v>4.7251782210831882E-3</c:v>
                </c:pt>
                <c:pt idx="34">
                  <c:v>3.0632157994173472E-3</c:v>
                </c:pt>
                <c:pt idx="35">
                  <c:v>1.9654972740545769E-3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4B-4ECD-B692-F26711CB1268}"/>
            </c:ext>
          </c:extLst>
        </c:ser>
        <c:ser>
          <c:idx val="2"/>
          <c:order val="1"/>
          <c:tx>
            <c:v>VBT2014 @ 150%</c:v>
          </c:tx>
          <c:spPr>
            <a:ln w="4445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'VBT2008 Female Age 75 '!$BA$12:$CJ$12</c:f>
              <c:numCache>
                <c:formatCode>#,##0.0000_);\(#,##0.0000\)</c:formatCode>
                <c:ptCount val="36"/>
                <c:pt idx="0">
                  <c:v>1</c:v>
                </c:pt>
                <c:pt idx="1">
                  <c:v>0.96736441832149023</c:v>
                </c:pt>
                <c:pt idx="2">
                  <c:v>0.93198365686767537</c:v>
                </c:pt>
                <c:pt idx="3">
                  <c:v>0.89381183620948434</c:v>
                </c:pt>
                <c:pt idx="4">
                  <c:v>0.85286841911101552</c:v>
                </c:pt>
                <c:pt idx="5">
                  <c:v>0.80926002357482951</c:v>
                </c:pt>
                <c:pt idx="6">
                  <c:v>0.76310472717994771</c:v>
                </c:pt>
                <c:pt idx="7">
                  <c:v>0.71460166744446008</c:v>
                </c:pt>
                <c:pt idx="8">
                  <c:v>0.66410168577713458</c:v>
                </c:pt>
                <c:pt idx="9">
                  <c:v>0.61204467547008023</c:v>
                </c:pt>
                <c:pt idx="10">
                  <c:v>0.55894734793711187</c:v>
                </c:pt>
                <c:pt idx="11">
                  <c:v>0.50542025887379893</c:v>
                </c:pt>
                <c:pt idx="12">
                  <c:v>0.45212345767308287</c:v>
                </c:pt>
                <c:pt idx="13">
                  <c:v>0.3997603645597741</c:v>
                </c:pt>
                <c:pt idx="14">
                  <c:v>0.34903607338030085</c:v>
                </c:pt>
                <c:pt idx="15">
                  <c:v>0.30068412014790669</c:v>
                </c:pt>
                <c:pt idx="16">
                  <c:v>0.25540366128323938</c:v>
                </c:pt>
                <c:pt idx="17">
                  <c:v>0.21372182344385798</c:v>
                </c:pt>
                <c:pt idx="18">
                  <c:v>0.17601342648624754</c:v>
                </c:pt>
                <c:pt idx="19">
                  <c:v>0.14251756837935028</c:v>
                </c:pt>
                <c:pt idx="20">
                  <c:v>0.11333242100820991</c:v>
                </c:pt>
                <c:pt idx="21">
                  <c:v>8.8415321873200364E-2</c:v>
                </c:pt>
                <c:pt idx="22">
                  <c:v>6.7592719597157111E-2</c:v>
                </c:pt>
                <c:pt idx="23">
                  <c:v>5.0182947561607086E-2</c:v>
                </c:pt>
                <c:pt idx="24">
                  <c:v>3.5806529999072981E-2</c:v>
                </c:pt>
                <c:pt idx="25">
                  <c:v>2.4537934793128005E-2</c:v>
                </c:pt>
                <c:pt idx="26">
                  <c:v>1.6147985079116703E-2</c:v>
                </c:pt>
                <c:pt idx="27">
                  <c:v>1.0208903982716323E-2</c:v>
                </c:pt>
                <c:pt idx="28">
                  <c:v>6.2067367763361976E-3</c:v>
                </c:pt>
                <c:pt idx="29">
                  <c:v>3.6374223274167573E-3</c:v>
                </c:pt>
                <c:pt idx="30">
                  <c:v>2.0594012371676707E-3</c:v>
                </c:pt>
                <c:pt idx="31">
                  <c:v>1.1331770982683888E-3</c:v>
                </c:pt>
                <c:pt idx="32">
                  <c:v>6.1205402696118405E-4</c:v>
                </c:pt>
                <c:pt idx="33">
                  <c:v>3.2480842856436742E-4</c:v>
                </c:pt>
                <c:pt idx="34">
                  <c:v>1.695377401797826E-4</c:v>
                </c:pt>
                <c:pt idx="35">
                  <c:v>8.7138216896385162E-5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4B-4ECD-B692-F26711CB1268}"/>
            </c:ext>
          </c:extLst>
        </c:ser>
        <c:ser>
          <c:idx val="3"/>
          <c:order val="2"/>
          <c:tx>
            <c:v>VBT2014 @ 200%</c:v>
          </c:tx>
          <c:marker>
            <c:symbol val="none"/>
          </c:marker>
          <c:val>
            <c:numRef>
              <c:f>'VBT2008 Female Age 75 '!$BA$11:$CJ$11</c:f>
              <c:numCache>
                <c:formatCode>#,##0.0000_);\(#,##0.0000\)</c:formatCode>
                <c:ptCount val="36"/>
                <c:pt idx="0">
                  <c:v>1</c:v>
                </c:pt>
                <c:pt idx="1">
                  <c:v>0.95672431608132236</c:v>
                </c:pt>
                <c:pt idx="2">
                  <c:v>0.91035558777472869</c:v>
                </c:pt>
                <c:pt idx="3">
                  <c:v>0.86098344705046315</c:v>
                </c:pt>
                <c:pt idx="4">
                  <c:v>0.808802920805202</c:v>
                </c:pt>
                <c:pt idx="5">
                  <c:v>0.75413792748837361</c:v>
                </c:pt>
                <c:pt idx="6">
                  <c:v>0.69734152179397169</c:v>
                </c:pt>
                <c:pt idx="7">
                  <c:v>0.63887912835567184</c:v>
                </c:pt>
                <c:pt idx="8">
                  <c:v>0.57940127100040029</c:v>
                </c:pt>
                <c:pt idx="9">
                  <c:v>0.51964988097298914</c:v>
                </c:pt>
                <c:pt idx="10">
                  <c:v>0.46042744164046406</c:v>
                </c:pt>
                <c:pt idx="11">
                  <c:v>0.40259668491524564</c:v>
                </c:pt>
                <c:pt idx="12">
                  <c:v>0.34701058332663121</c:v>
                </c:pt>
                <c:pt idx="13">
                  <c:v>0.29448712353125911</c:v>
                </c:pt>
                <c:pt idx="14">
                  <c:v>0.24575012777894034</c:v>
                </c:pt>
                <c:pt idx="15">
                  <c:v>0.20144074707911333</c:v>
                </c:pt>
                <c:pt idx="16">
                  <c:v>0.16204519519062491</c:v>
                </c:pt>
                <c:pt idx="17">
                  <c:v>0.12778067005553537</c:v>
                </c:pt>
                <c:pt idx="18">
                  <c:v>9.8641816977967811E-2</c:v>
                </c:pt>
                <c:pt idx="19">
                  <c:v>7.4443115171350147E-2</c:v>
                </c:pt>
                <c:pt idx="20">
                  <c:v>5.4845233317644029E-2</c:v>
                </c:pt>
                <c:pt idx="21">
                  <c:v>3.9388554492277093E-2</c:v>
                </c:pt>
                <c:pt idx="22">
                  <c:v>2.7533825829866576E-2</c:v>
                </c:pt>
                <c:pt idx="23">
                  <c:v>1.8510076861023066E-2</c:v>
                </c:pt>
                <c:pt idx="24">
                  <c:v>1.1801837963749532E-2</c:v>
                </c:pt>
                <c:pt idx="25">
                  <c:v>7.1304566523066873E-3</c:v>
                </c:pt>
                <c:pt idx="26">
                  <c:v>4.0815437174780214E-3</c:v>
                </c:pt>
                <c:pt idx="27">
                  <c:v>2.2146519965400122E-3</c:v>
                </c:pt>
                <c:pt idx="28">
                  <c:v>1.1406465821904215E-3</c:v>
                </c:pt>
                <c:pt idx="29">
                  <c:v>5.5940323177300951E-4</c:v>
                </c:pt>
                <c:pt idx="30">
                  <c:v>2.6201206647908623E-4</c:v>
                </c:pt>
                <c:pt idx="31">
                  <c:v>1.1814002316550595E-4</c:v>
                </c:pt>
                <c:pt idx="32">
                  <c:v>5.1966046737582009E-5</c:v>
                </c:pt>
                <c:pt idx="33">
                  <c:v>2.2327309220998885E-5</c:v>
                </c:pt>
                <c:pt idx="34">
                  <c:v>9.3832910338000578E-6</c:v>
                </c:pt>
                <c:pt idx="35">
                  <c:v>3.8631795343159698E-6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4B-4ECD-B692-F26711CB1268}"/>
            </c:ext>
          </c:extLst>
        </c:ser>
        <c:ser>
          <c:idx val="10"/>
          <c:order val="3"/>
          <c:tx>
            <c:v>LCC GoM III @ 0.41</c:v>
          </c:tx>
          <c:spPr>
            <a:ln w="44450">
              <a:solidFill>
                <a:srgbClr val="00B050"/>
              </a:solidFill>
            </a:ln>
          </c:spPr>
          <c:marker>
            <c:symbol val="none"/>
          </c:marker>
          <c:val>
            <c:numRef>
              <c:f>'VBT2008 Female Age 75 '!$BA$18:$CD$18</c:f>
              <c:numCache>
                <c:formatCode>0.0000</c:formatCode>
                <c:ptCount val="30"/>
                <c:pt idx="0">
                  <c:v>1</c:v>
                </c:pt>
                <c:pt idx="1">
                  <c:v>0.88304379765153396</c:v>
                </c:pt>
                <c:pt idx="2">
                  <c:v>0.76986961455548097</c:v>
                </c:pt>
                <c:pt idx="3">
                  <c:v>0.66343952154264996</c:v>
                </c:pt>
                <c:pt idx="4">
                  <c:v>0.571722783212951</c:v>
                </c:pt>
                <c:pt idx="5">
                  <c:v>0.49206108900998102</c:v>
                </c:pt>
                <c:pt idx="6">
                  <c:v>0.41868662098812598</c:v>
                </c:pt>
                <c:pt idx="7">
                  <c:v>0.356253502887523</c:v>
                </c:pt>
                <c:pt idx="8">
                  <c:v>0.30279094960952901</c:v>
                </c:pt>
                <c:pt idx="9">
                  <c:v>0.25445039275967901</c:v>
                </c:pt>
                <c:pt idx="10">
                  <c:v>0.211382414309187</c:v>
                </c:pt>
                <c:pt idx="11">
                  <c:v>0.173518180743993</c:v>
                </c:pt>
                <c:pt idx="12">
                  <c:v>0.140722141168828</c:v>
                </c:pt>
                <c:pt idx="13">
                  <c:v>0.112673183019112</c:v>
                </c:pt>
                <c:pt idx="14">
                  <c:v>8.8581782534811193E-2</c:v>
                </c:pt>
                <c:pt idx="15">
                  <c:v>6.8345123618772305E-2</c:v>
                </c:pt>
                <c:pt idx="16">
                  <c:v>5.1644906097176202E-2</c:v>
                </c:pt>
                <c:pt idx="17">
                  <c:v>3.8272063472793397E-2</c:v>
                </c:pt>
                <c:pt idx="18">
                  <c:v>2.7851865303313701E-2</c:v>
                </c:pt>
                <c:pt idx="19">
                  <c:v>2.0268737310842201E-2</c:v>
                </c:pt>
                <c:pt idx="20">
                  <c:v>1.4548076295584101E-2</c:v>
                </c:pt>
                <c:pt idx="21">
                  <c:v>8.9029402184584508E-3</c:v>
                </c:pt>
                <c:pt idx="22">
                  <c:v>5.4483041553407604E-3</c:v>
                </c:pt>
                <c:pt idx="23">
                  <c:v>3.3341814547467701E-3</c:v>
                </c:pt>
                <c:pt idx="24">
                  <c:v>2.04040847504447E-3</c:v>
                </c:pt>
                <c:pt idx="25">
                  <c:v>1.2320899408996399E-3</c:v>
                </c:pt>
                <c:pt idx="26">
                  <c:v>6.1776990679031395E-4</c:v>
                </c:pt>
                <c:pt idx="27">
                  <c:v>3.0974983649087299E-4</c:v>
                </c:pt>
                <c:pt idx="28">
                  <c:v>1.5530857063694601E-4</c:v>
                </c:pt>
                <c:pt idx="29">
                  <c:v>7.7871718631244004E-5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4B-4ECD-B692-F26711CB1268}"/>
            </c:ext>
          </c:extLst>
        </c:ser>
        <c:ser>
          <c:idx val="0"/>
          <c:order val="4"/>
          <c:tx>
            <c:v>VBT2014 @ 100% Std</c:v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'[11]VBT2008 Female Unloaded '!$BA$7:$CJ$7</c:f>
              <c:numCache>
                <c:formatCode>General</c:formatCode>
                <c:ptCount val="36"/>
                <c:pt idx="0">
                  <c:v>75</c:v>
                </c:pt>
                <c:pt idx="1">
                  <c:v>76</c:v>
                </c:pt>
                <c:pt idx="2">
                  <c:v>77</c:v>
                </c:pt>
                <c:pt idx="3">
                  <c:v>78</c:v>
                </c:pt>
                <c:pt idx="4">
                  <c:v>79</c:v>
                </c:pt>
                <c:pt idx="5">
                  <c:v>80</c:v>
                </c:pt>
                <c:pt idx="6">
                  <c:v>81</c:v>
                </c:pt>
                <c:pt idx="7">
                  <c:v>82</c:v>
                </c:pt>
                <c:pt idx="8">
                  <c:v>83</c:v>
                </c:pt>
                <c:pt idx="9">
                  <c:v>84</c:v>
                </c:pt>
                <c:pt idx="10">
                  <c:v>85</c:v>
                </c:pt>
                <c:pt idx="11">
                  <c:v>86</c:v>
                </c:pt>
                <c:pt idx="12">
                  <c:v>87</c:v>
                </c:pt>
                <c:pt idx="13">
                  <c:v>88</c:v>
                </c:pt>
                <c:pt idx="14">
                  <c:v>89</c:v>
                </c:pt>
                <c:pt idx="15">
                  <c:v>90</c:v>
                </c:pt>
                <c:pt idx="16">
                  <c:v>91</c:v>
                </c:pt>
                <c:pt idx="17">
                  <c:v>92</c:v>
                </c:pt>
                <c:pt idx="18">
                  <c:v>93</c:v>
                </c:pt>
                <c:pt idx="19">
                  <c:v>94</c:v>
                </c:pt>
                <c:pt idx="20">
                  <c:v>95</c:v>
                </c:pt>
                <c:pt idx="21">
                  <c:v>96</c:v>
                </c:pt>
                <c:pt idx="22">
                  <c:v>97</c:v>
                </c:pt>
                <c:pt idx="23">
                  <c:v>98</c:v>
                </c:pt>
                <c:pt idx="24">
                  <c:v>99</c:v>
                </c:pt>
                <c:pt idx="25">
                  <c:v>100</c:v>
                </c:pt>
                <c:pt idx="26">
                  <c:v>101</c:v>
                </c:pt>
                <c:pt idx="27">
                  <c:v>102</c:v>
                </c:pt>
                <c:pt idx="28">
                  <c:v>103</c:v>
                </c:pt>
                <c:pt idx="29">
                  <c:v>104</c:v>
                </c:pt>
                <c:pt idx="30">
                  <c:v>105</c:v>
                </c:pt>
                <c:pt idx="31">
                  <c:v>106</c:v>
                </c:pt>
                <c:pt idx="32">
                  <c:v>107</c:v>
                </c:pt>
                <c:pt idx="33">
                  <c:v>108</c:v>
                </c:pt>
                <c:pt idx="34">
                  <c:v>109</c:v>
                </c:pt>
                <c:pt idx="35">
                  <c:v>110</c:v>
                </c:pt>
              </c:numCache>
            </c:numRef>
          </c:cat>
          <c:val>
            <c:numRef>
              <c:f>'[11]VBT2008 Female Unloaded '!$BA$16:$CJ$16</c:f>
              <c:numCache>
                <c:formatCode>General</c:formatCode>
                <c:ptCount val="36"/>
                <c:pt idx="0">
                  <c:v>1</c:v>
                </c:pt>
                <c:pt idx="1">
                  <c:v>0.97812285326605186</c:v>
                </c:pt>
                <c:pt idx="2">
                  <c:v>0.95412556184955488</c:v>
                </c:pt>
                <c:pt idx="3">
                  <c:v>0.92789193716211549</c:v>
                </c:pt>
                <c:pt idx="4">
                  <c:v>0.89933471010808985</c:v>
                </c:pt>
                <c:pt idx="5">
                  <c:v>0.86841115117689149</c:v>
                </c:pt>
                <c:pt idx="6">
                  <c:v>0.83506977061439114</c:v>
                </c:pt>
                <c:pt idx="7">
                  <c:v>0.79929914822653969</c:v>
                </c:pt>
                <c:pt idx="8">
                  <c:v>0.7611841242435371</c:v>
                </c:pt>
                <c:pt idx="9">
                  <c:v>0.72086745034922284</c:v>
                </c:pt>
                <c:pt idx="10">
                  <c:v>0.67854803930190832</c:v>
                </c:pt>
                <c:pt idx="11">
                  <c:v>0.6345050708349349</c:v>
                </c:pt>
                <c:pt idx="12">
                  <c:v>0.58907604205792585</c:v>
                </c:pt>
                <c:pt idx="13">
                  <c:v>0.54266667811029179</c:v>
                </c:pt>
                <c:pt idx="14">
                  <c:v>0.49573191119690929</c:v>
                </c:pt>
                <c:pt idx="15">
                  <c:v>0.44882150915382096</c:v>
                </c:pt>
                <c:pt idx="16">
                  <c:v>0.40254837621163614</c:v>
                </c:pt>
                <c:pt idx="17">
                  <c:v>0.3574642220636009</c:v>
                </c:pt>
                <c:pt idx="18">
                  <c:v>0.31407294849758682</c:v>
                </c:pt>
                <c:pt idx="19">
                  <c:v>0.27284265643654426</c:v>
                </c:pt>
                <c:pt idx="20">
                  <c:v>0.23419059186407132</c:v>
                </c:pt>
                <c:pt idx="21">
                  <c:v>0.19846549950124098</c:v>
                </c:pt>
                <c:pt idx="22">
                  <c:v>0.16593319688918964</c:v>
                </c:pt>
                <c:pt idx="23">
                  <c:v>0.13605174332224879</c:v>
                </c:pt>
                <c:pt idx="24">
                  <c:v>0.10863626449648171</c:v>
                </c:pt>
                <c:pt idx="25">
                  <c:v>8.4442031313242849E-2</c:v>
                </c:pt>
                <c:pt idx="26">
                  <c:v>6.3886960465168632E-2</c:v>
                </c:pt>
                <c:pt idx="27">
                  <c:v>4.7060089210922793E-2</c:v>
                </c:pt>
                <c:pt idx="28">
                  <c:v>3.37734597308363E-2</c:v>
                </c:pt>
                <c:pt idx="29">
                  <c:v>2.365170674122714E-2</c:v>
                </c:pt>
                <c:pt idx="30">
                  <c:v>1.6186786786730908E-2</c:v>
                </c:pt>
                <c:pt idx="31">
                  <c:v>1.086922366894278E-2</c:v>
                </c:pt>
                <c:pt idx="32">
                  <c:v>7.20874793133884E-3</c:v>
                </c:pt>
                <c:pt idx="33">
                  <c:v>4.7251782210831882E-3</c:v>
                </c:pt>
                <c:pt idx="34">
                  <c:v>3.0632157994173472E-3</c:v>
                </c:pt>
                <c:pt idx="35">
                  <c:v>1.9654972740545769E-3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54B-4ECD-B692-F26711CB1268}"/>
            </c:ext>
          </c:extLst>
        </c:ser>
        <c:ser>
          <c:idx val="4"/>
          <c:order val="5"/>
          <c:tx>
            <c:v>VBT2008 @ 150%</c:v>
          </c:tx>
          <c:spPr>
            <a:ln w="38100">
              <a:solidFill>
                <a:srgbClr val="C00000"/>
              </a:solidFill>
            </a:ln>
            <a:effectLst>
              <a:glow rad="254000">
                <a:srgbClr val="FF9999"/>
              </a:glow>
            </a:effectLst>
          </c:spPr>
          <c:marker>
            <c:symbol val="none"/>
          </c:marker>
          <c:val>
            <c:numRef>
              <c:f>'[11]VBT2008 Female Unloaded '!$BA$12:$CJ$12</c:f>
              <c:numCache>
                <c:formatCode>General</c:formatCode>
                <c:ptCount val="36"/>
                <c:pt idx="0">
                  <c:v>1</c:v>
                </c:pt>
                <c:pt idx="1">
                  <c:v>0.96736441832149023</c:v>
                </c:pt>
                <c:pt idx="2">
                  <c:v>0.93198365686767537</c:v>
                </c:pt>
                <c:pt idx="3">
                  <c:v>0.89381183620948434</c:v>
                </c:pt>
                <c:pt idx="4">
                  <c:v>0.85286841911101552</c:v>
                </c:pt>
                <c:pt idx="5">
                  <c:v>0.80926002357482951</c:v>
                </c:pt>
                <c:pt idx="6">
                  <c:v>0.76310472717994771</c:v>
                </c:pt>
                <c:pt idx="7">
                  <c:v>0.71460166744446008</c:v>
                </c:pt>
                <c:pt idx="8">
                  <c:v>0.66410168577713458</c:v>
                </c:pt>
                <c:pt idx="9">
                  <c:v>0.61204467547008023</c:v>
                </c:pt>
                <c:pt idx="10">
                  <c:v>0.55894734793711187</c:v>
                </c:pt>
                <c:pt idx="11">
                  <c:v>0.50542025887379893</c:v>
                </c:pt>
                <c:pt idx="12">
                  <c:v>0.45212345767308287</c:v>
                </c:pt>
                <c:pt idx="13">
                  <c:v>0.3997603645597741</c:v>
                </c:pt>
                <c:pt idx="14">
                  <c:v>0.34903607338030085</c:v>
                </c:pt>
                <c:pt idx="15">
                  <c:v>0.30068412014790669</c:v>
                </c:pt>
                <c:pt idx="16">
                  <c:v>0.25540366128323938</c:v>
                </c:pt>
                <c:pt idx="17">
                  <c:v>0.21372182344385798</c:v>
                </c:pt>
                <c:pt idx="18">
                  <c:v>0.17601342648624754</c:v>
                </c:pt>
                <c:pt idx="19">
                  <c:v>0.14251756837935028</c:v>
                </c:pt>
                <c:pt idx="20">
                  <c:v>0.11333242100820991</c:v>
                </c:pt>
                <c:pt idx="21">
                  <c:v>8.8415321873200364E-2</c:v>
                </c:pt>
                <c:pt idx="22">
                  <c:v>6.7592719597157111E-2</c:v>
                </c:pt>
                <c:pt idx="23">
                  <c:v>5.0182947561607086E-2</c:v>
                </c:pt>
                <c:pt idx="24">
                  <c:v>3.5806529999072981E-2</c:v>
                </c:pt>
                <c:pt idx="25">
                  <c:v>2.4537934793128005E-2</c:v>
                </c:pt>
                <c:pt idx="26">
                  <c:v>1.6147985079116703E-2</c:v>
                </c:pt>
                <c:pt idx="27">
                  <c:v>1.0208903982716323E-2</c:v>
                </c:pt>
                <c:pt idx="28">
                  <c:v>6.2067367763361976E-3</c:v>
                </c:pt>
                <c:pt idx="29">
                  <c:v>3.6374223274167573E-3</c:v>
                </c:pt>
                <c:pt idx="30">
                  <c:v>2.0594012371676707E-3</c:v>
                </c:pt>
                <c:pt idx="31">
                  <c:v>1.1331770982683888E-3</c:v>
                </c:pt>
                <c:pt idx="32">
                  <c:v>6.1205402696118405E-4</c:v>
                </c:pt>
                <c:pt idx="33">
                  <c:v>3.2480842856436742E-4</c:v>
                </c:pt>
                <c:pt idx="34">
                  <c:v>1.695377401797826E-4</c:v>
                </c:pt>
                <c:pt idx="35">
                  <c:v>8.7138216896385162E-5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54B-4ECD-B692-F26711CB1268}"/>
            </c:ext>
          </c:extLst>
        </c:ser>
        <c:ser>
          <c:idx val="5"/>
          <c:order val="6"/>
          <c:tx>
            <c:v>VBT2008 @ 200%</c:v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val>
            <c:numRef>
              <c:f>'[11]VBT2008 Female Unloaded '!$BA$11:$CJ$11</c:f>
              <c:numCache>
                <c:formatCode>General</c:formatCode>
                <c:ptCount val="36"/>
                <c:pt idx="0">
                  <c:v>1</c:v>
                </c:pt>
                <c:pt idx="1">
                  <c:v>0.95672431608132236</c:v>
                </c:pt>
                <c:pt idx="2">
                  <c:v>0.91035558777472869</c:v>
                </c:pt>
                <c:pt idx="3">
                  <c:v>0.86098344705046315</c:v>
                </c:pt>
                <c:pt idx="4">
                  <c:v>0.808802920805202</c:v>
                </c:pt>
                <c:pt idx="5">
                  <c:v>0.75413792748837361</c:v>
                </c:pt>
                <c:pt idx="6">
                  <c:v>0.69734152179397169</c:v>
                </c:pt>
                <c:pt idx="7">
                  <c:v>0.63887912835567184</c:v>
                </c:pt>
                <c:pt idx="8">
                  <c:v>0.57940127100040029</c:v>
                </c:pt>
                <c:pt idx="9">
                  <c:v>0.51964988097298914</c:v>
                </c:pt>
                <c:pt idx="10">
                  <c:v>0.46042744164046406</c:v>
                </c:pt>
                <c:pt idx="11">
                  <c:v>0.40259668491524564</c:v>
                </c:pt>
                <c:pt idx="12">
                  <c:v>0.34701058332663121</c:v>
                </c:pt>
                <c:pt idx="13">
                  <c:v>0.29448712353125911</c:v>
                </c:pt>
                <c:pt idx="14">
                  <c:v>0.24575012777894034</c:v>
                </c:pt>
                <c:pt idx="15">
                  <c:v>0.20144074707911333</c:v>
                </c:pt>
                <c:pt idx="16">
                  <c:v>0.16204519519062491</c:v>
                </c:pt>
                <c:pt idx="17">
                  <c:v>0.12778067005553537</c:v>
                </c:pt>
                <c:pt idx="18">
                  <c:v>9.8641816977967811E-2</c:v>
                </c:pt>
                <c:pt idx="19">
                  <c:v>7.4443115171350147E-2</c:v>
                </c:pt>
                <c:pt idx="20">
                  <c:v>5.4845233317644029E-2</c:v>
                </c:pt>
                <c:pt idx="21">
                  <c:v>3.9388554492277093E-2</c:v>
                </c:pt>
                <c:pt idx="22">
                  <c:v>2.7533825829866576E-2</c:v>
                </c:pt>
                <c:pt idx="23">
                  <c:v>1.8510076861023066E-2</c:v>
                </c:pt>
                <c:pt idx="24">
                  <c:v>1.1801837963749532E-2</c:v>
                </c:pt>
                <c:pt idx="25">
                  <c:v>7.1304566523066873E-3</c:v>
                </c:pt>
                <c:pt idx="26">
                  <c:v>4.0815437174780214E-3</c:v>
                </c:pt>
                <c:pt idx="27">
                  <c:v>2.2146519965400122E-3</c:v>
                </c:pt>
                <c:pt idx="28">
                  <c:v>1.1406465821904215E-3</c:v>
                </c:pt>
                <c:pt idx="29">
                  <c:v>5.5940323177300951E-4</c:v>
                </c:pt>
                <c:pt idx="30">
                  <c:v>2.6201206647908623E-4</c:v>
                </c:pt>
                <c:pt idx="31">
                  <c:v>1.1814002316550595E-4</c:v>
                </c:pt>
                <c:pt idx="32">
                  <c:v>5.1966046737582009E-5</c:v>
                </c:pt>
                <c:pt idx="33">
                  <c:v>2.2327309220998885E-5</c:v>
                </c:pt>
                <c:pt idx="34">
                  <c:v>9.3832910338000578E-6</c:v>
                </c:pt>
                <c:pt idx="35">
                  <c:v>3.8631795343159698E-6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54B-4ECD-B692-F26711CB1268}"/>
            </c:ext>
          </c:extLst>
        </c:ser>
        <c:ser>
          <c:idx val="6"/>
          <c:order val="7"/>
          <c:tx>
            <c:v>LCC GoM III @ 0.41</c:v>
          </c:tx>
          <c:spPr>
            <a:ln w="50800">
              <a:solidFill>
                <a:srgbClr val="BC8F00"/>
              </a:solidFill>
            </a:ln>
            <a:effectLst>
              <a:glow rad="63500">
                <a:schemeClr val="accent1">
                  <a:satMod val="175000"/>
                  <a:alpha val="0"/>
                </a:schemeClr>
              </a:glow>
            </a:effectLst>
          </c:spPr>
          <c:marker>
            <c:symbol val="none"/>
          </c:marker>
          <c:val>
            <c:numRef>
              <c:f>'[11]VBT2008 Female Unloaded '!$BA$18:$CD$18</c:f>
              <c:numCache>
                <c:formatCode>General</c:formatCode>
                <c:ptCount val="30"/>
                <c:pt idx="0">
                  <c:v>1</c:v>
                </c:pt>
                <c:pt idx="1">
                  <c:v>0.88304379765153396</c:v>
                </c:pt>
                <c:pt idx="2">
                  <c:v>0.76986961455548097</c:v>
                </c:pt>
                <c:pt idx="3">
                  <c:v>0.66343952154264996</c:v>
                </c:pt>
                <c:pt idx="4">
                  <c:v>0.571722783212951</c:v>
                </c:pt>
                <c:pt idx="5">
                  <c:v>0.49206108900998102</c:v>
                </c:pt>
                <c:pt idx="6">
                  <c:v>0.41868662098812598</c:v>
                </c:pt>
                <c:pt idx="7">
                  <c:v>0.356253502887523</c:v>
                </c:pt>
                <c:pt idx="8">
                  <c:v>0.30279094960952901</c:v>
                </c:pt>
                <c:pt idx="9">
                  <c:v>0.25445039275967901</c:v>
                </c:pt>
                <c:pt idx="10">
                  <c:v>0.211382414309187</c:v>
                </c:pt>
                <c:pt idx="11">
                  <c:v>0.173518180743993</c:v>
                </c:pt>
                <c:pt idx="12">
                  <c:v>0.140722141168828</c:v>
                </c:pt>
                <c:pt idx="13">
                  <c:v>0.112673183019112</c:v>
                </c:pt>
                <c:pt idx="14">
                  <c:v>8.8581782534811193E-2</c:v>
                </c:pt>
                <c:pt idx="15">
                  <c:v>6.8345123618772305E-2</c:v>
                </c:pt>
                <c:pt idx="16">
                  <c:v>5.1644906097176202E-2</c:v>
                </c:pt>
                <c:pt idx="17">
                  <c:v>3.8272063472793397E-2</c:v>
                </c:pt>
                <c:pt idx="18">
                  <c:v>2.7851865303313701E-2</c:v>
                </c:pt>
                <c:pt idx="19">
                  <c:v>2.0268737310842201E-2</c:v>
                </c:pt>
                <c:pt idx="20">
                  <c:v>1.4548076295584101E-2</c:v>
                </c:pt>
                <c:pt idx="21">
                  <c:v>8.9029402184584508E-3</c:v>
                </c:pt>
                <c:pt idx="22">
                  <c:v>5.4483041553407604E-3</c:v>
                </c:pt>
                <c:pt idx="23">
                  <c:v>3.3341814547467701E-3</c:v>
                </c:pt>
                <c:pt idx="24">
                  <c:v>2.04040847504447E-3</c:v>
                </c:pt>
                <c:pt idx="25">
                  <c:v>1.2320899408996399E-3</c:v>
                </c:pt>
                <c:pt idx="26">
                  <c:v>6.1776990679031395E-4</c:v>
                </c:pt>
                <c:pt idx="27">
                  <c:v>3.0974983649087299E-4</c:v>
                </c:pt>
                <c:pt idx="28">
                  <c:v>1.5530857063694601E-4</c:v>
                </c:pt>
                <c:pt idx="29">
                  <c:v>7.7871718631244004E-5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54B-4ECD-B692-F26711CB1268}"/>
            </c:ext>
          </c:extLst>
        </c:ser>
        <c:ser>
          <c:idx val="8"/>
          <c:order val="8"/>
          <c:tx>
            <c:v>VBT2014 @ 250%</c:v>
          </c:tx>
          <c:spPr>
            <a:ln w="88900">
              <a:solidFill>
                <a:srgbClr val="00B050"/>
              </a:solidFill>
            </a:ln>
            <a:effectLst>
              <a:glow rad="279400">
                <a:srgbClr val="92D050"/>
              </a:glow>
            </a:effectLst>
          </c:spPr>
          <c:marker>
            <c:symbol val="none"/>
          </c:marker>
          <c:val>
            <c:numRef>
              <c:f>'VBT2008 Female Age 75 '!$BA$8:$CE$8</c:f>
              <c:numCache>
                <c:formatCode>General</c:formatCode>
                <c:ptCount val="31"/>
                <c:pt idx="0">
                  <c:v>1</c:v>
                </c:pt>
                <c:pt idx="1">
                  <c:v>0.94620124499667058</c:v>
                </c:pt>
                <c:pt idx="2">
                  <c:v>0.88922943024347345</c:v>
                </c:pt>
                <c:pt idx="3">
                  <c:v>0.82936079615884573</c:v>
                </c:pt>
                <c:pt idx="4">
                  <c:v>0.7670141724615499</c:v>
                </c:pt>
                <c:pt idx="5">
                  <c:v>0.70277042867405581</c:v>
                </c:pt>
                <c:pt idx="6">
                  <c:v>0.63724568948091631</c:v>
                </c:pt>
                <c:pt idx="7">
                  <c:v>0.57118050410962184</c:v>
                </c:pt>
                <c:pt idx="8">
                  <c:v>0.50550366009692482</c:v>
                </c:pt>
                <c:pt idx="9">
                  <c:v>0.44120308470593417</c:v>
                </c:pt>
                <c:pt idx="10">
                  <c:v>0.37927262701572878</c:v>
                </c:pt>
                <c:pt idx="11">
                  <c:v>0.32069171715813088</c:v>
                </c:pt>
                <c:pt idx="12">
                  <c:v>0.26633509696760382</c:v>
                </c:pt>
                <c:pt idx="13">
                  <c:v>0.21693662907581182</c:v>
                </c:pt>
                <c:pt idx="14">
                  <c:v>0.17302831973348118</c:v>
                </c:pt>
                <c:pt idx="15">
                  <c:v>0.13495350058337227</c:v>
                </c:pt>
                <c:pt idx="16">
                  <c:v>0.10281232912807473</c:v>
                </c:pt>
                <c:pt idx="17">
                  <c:v>7.6397905355372969E-2</c:v>
                </c:pt>
                <c:pt idx="18">
                  <c:v>5.5281055831699025E-2</c:v>
                </c:pt>
                <c:pt idx="19">
                  <c:v>3.8884871945498792E-2</c:v>
                </c:pt>
                <c:pt idx="20">
                  <c:v>2.65413867533008E-2</c:v>
                </c:pt>
                <c:pt idx="21">
                  <c:v>1.7547391019127716E-2</c:v>
                </c:pt>
                <c:pt idx="22">
                  <c:v>1.1215876049190861E-2</c:v>
                </c:pt>
                <c:pt idx="23">
                  <c:v>6.8274775008056393E-3</c:v>
                </c:pt>
                <c:pt idx="24">
                  <c:v>3.8898876636805006E-3</c:v>
                </c:pt>
                <c:pt idx="25">
                  <c:v>2.0720330581636276E-3</c:v>
                </c:pt>
                <c:pt idx="26">
                  <c:v>1.0316456843416624E-3</c:v>
                </c:pt>
                <c:pt idx="27">
                  <c:v>4.8043193217237544E-4</c:v>
                </c:pt>
                <c:pt idx="28">
                  <c:v>2.096229745754914E-4</c:v>
                </c:pt>
                <c:pt idx="29" formatCode="#,##0_);\(#,##0\)">
                  <c:v>8.6031246182053059E-5</c:v>
                </c:pt>
                <c:pt idx="30" formatCode="#,##0_);\(#,##0\)">
                  <c:v>3.3335088734362941E-5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54B-4ECD-B692-F26711CB1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0">
              <a:noFill/>
            </a:ln>
            <a:effectLst/>
          </c:spPr>
        </c:hiLowLines>
        <c:smooth val="0"/>
        <c:axId val="455453784"/>
        <c:axId val="455458096"/>
      </c:lineChart>
      <c:catAx>
        <c:axId val="455453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1"/>
                </a:pPr>
                <a:r>
                  <a:rPr lang="en-US" sz="1600" b="1" dirty="0"/>
                  <a:t>Age Since</a:t>
                </a:r>
                <a:r>
                  <a:rPr lang="en-US" sz="1600" b="1" baseline="0" dirty="0"/>
                  <a:t> Portfolio Aggregation</a:t>
                </a:r>
                <a:endParaRPr lang="en-US" sz="1600" b="1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 baseline="0"/>
            </a:pPr>
            <a:endParaRPr lang="en-US"/>
          </a:p>
        </c:txPr>
        <c:crossAx val="455458096"/>
        <c:crosses val="autoZero"/>
        <c:auto val="1"/>
        <c:lblAlgn val="ctr"/>
        <c:lblOffset val="100"/>
        <c:noMultiLvlLbl val="0"/>
      </c:catAx>
      <c:valAx>
        <c:axId val="455458096"/>
        <c:scaling>
          <c:orientation val="minMax"/>
          <c:max val="1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 b="1"/>
                </a:pPr>
                <a:r>
                  <a:rPr lang="en-US" sz="1600" b="1" dirty="0"/>
                  <a:t>Probability of Survival</a:t>
                </a:r>
              </a:p>
            </c:rich>
          </c:tx>
          <c:layout>
            <c:manualLayout>
              <c:xMode val="edge"/>
              <c:yMode val="edge"/>
              <c:x val="1.8492404206143075E-2"/>
              <c:y val="0.3969538688071948"/>
            </c:manualLayout>
          </c:layout>
          <c:overlay val="0"/>
        </c:title>
        <c:numFmt formatCode="#,##0.0_);\(#,##0.0\)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455453784"/>
        <c:crosses val="autoZero"/>
        <c:crossBetween val="between"/>
      </c:valAx>
      <c:spPr>
        <a:solidFill>
          <a:srgbClr val="FFFF99"/>
        </a:solidFill>
        <a:ln w="3175" cmpd="sng">
          <a:solidFill>
            <a:schemeClr val="tx1"/>
          </a:solidFill>
        </a:ln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txPr>
          <a:bodyPr/>
          <a:lstStyle/>
          <a:p>
            <a:pPr>
              <a:defRPr sz="1400" b="1"/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 sz="1400" b="1" i="0" baseline="0"/>
            </a:pPr>
            <a:endParaRPr lang="en-US"/>
          </a:p>
        </c:txPr>
      </c:legendEntry>
      <c:legendEntry>
        <c:idx val="6"/>
        <c:txPr>
          <a:bodyPr/>
          <a:lstStyle/>
          <a:p>
            <a:pPr>
              <a:defRPr sz="1400" b="1"/>
            </a:pPr>
            <a:endParaRPr lang="en-US"/>
          </a:p>
        </c:txPr>
      </c:legendEntry>
      <c:legendEntry>
        <c:idx val="7"/>
        <c:txPr>
          <a:bodyPr/>
          <a:lstStyle/>
          <a:p>
            <a:pPr>
              <a:defRPr sz="1400" b="1"/>
            </a:pPr>
            <a:endParaRPr lang="en-US"/>
          </a:p>
        </c:txPr>
      </c:legendEntry>
      <c:layout>
        <c:manualLayout>
          <c:xMode val="edge"/>
          <c:yMode val="edge"/>
          <c:x val="0.78091897511891872"/>
          <c:y val="0.48821719510712475"/>
          <c:w val="0.21512066107848085"/>
          <c:h val="0.2346652619209092"/>
        </c:manualLayout>
      </c:layout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bg1"/>
      </a:solidFill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0.73034</cdr:x>
      <cdr:y>0.34768</cdr:y>
    </cdr:from>
    <cdr:to>
      <cdr:x>0.73933</cdr:x>
      <cdr:y>0.36358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14750" y="1000125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0.21649</cdr:x>
      <cdr:y>0.56923</cdr:y>
    </cdr:from>
    <cdr:to>
      <cdr:x>0.2167</cdr:x>
      <cdr:y>0.92307</cdr:y>
    </cdr:to>
    <cdr:sp macro="" textlink="">
      <cdr:nvSpPr>
        <cdr:cNvPr id="6" name="Straight Arrow Connector 5"/>
        <cdr:cNvSpPr/>
      </cdr:nvSpPr>
      <cdr:spPr>
        <a:xfrm xmlns:a="http://schemas.openxmlformats.org/drawingml/2006/main" rot="5400000">
          <a:off x="724691" y="3694909"/>
          <a:ext cx="1752569" cy="1552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C00000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0.42268</cdr:x>
      <cdr:y>0.56923</cdr:y>
    </cdr:from>
    <cdr:to>
      <cdr:x>0.4229</cdr:x>
      <cdr:y>0.92307</cdr:y>
    </cdr:to>
    <cdr:sp macro="" textlink="">
      <cdr:nvSpPr>
        <cdr:cNvPr id="8" name="Straight Arrow Connector 7"/>
        <cdr:cNvSpPr/>
      </cdr:nvSpPr>
      <cdr:spPr>
        <a:xfrm xmlns:a="http://schemas.openxmlformats.org/drawingml/2006/main" rot="5400000">
          <a:off x="2248728" y="3694872"/>
          <a:ext cx="1752569" cy="1626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C00000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0.50515</cdr:x>
      <cdr:y>0.56923</cdr:y>
    </cdr:from>
    <cdr:to>
      <cdr:x>0.50536</cdr:x>
      <cdr:y>0.92307</cdr:y>
    </cdr:to>
    <cdr:sp macro="" textlink="">
      <cdr:nvSpPr>
        <cdr:cNvPr id="10" name="Straight Arrow Connector 9"/>
        <cdr:cNvSpPr/>
      </cdr:nvSpPr>
      <cdr:spPr>
        <a:xfrm xmlns:a="http://schemas.openxmlformats.org/drawingml/2006/main" rot="5400000">
          <a:off x="2858291" y="3694909"/>
          <a:ext cx="1752569" cy="1552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C00000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0.78463</cdr:x>
      <cdr:y>0.17918</cdr:y>
    </cdr:from>
    <cdr:to>
      <cdr:x>0.98952</cdr:x>
      <cdr:y>0.38055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7133168" y="1111251"/>
          <a:ext cx="1862667" cy="12488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0.78929</cdr:x>
      <cdr:y>0.17577</cdr:y>
    </cdr:from>
    <cdr:to>
      <cdr:x>0.98952</cdr:x>
      <cdr:y>0.37543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7175501" y="1090085"/>
          <a:ext cx="1820334" cy="1238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0.77882</cdr:x>
      <cdr:y>0.19113</cdr:y>
    </cdr:from>
    <cdr:to>
      <cdr:x>0.99651</cdr:x>
      <cdr:y>0.43174</cdr:y>
    </cdr:to>
    <cdr:sp macro="" textlink="">
      <cdr:nvSpPr>
        <cdr:cNvPr id="13" name="TextBox 3"/>
        <cdr:cNvSpPr txBox="1"/>
      </cdr:nvSpPr>
      <cdr:spPr>
        <a:xfrm xmlns:a="http://schemas.openxmlformats.org/drawingml/2006/main">
          <a:off x="7080281" y="1185364"/>
          <a:ext cx="1979038" cy="149222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u="sng" dirty="0"/>
            <a:t>    Female 75, LE 6.2 Years</a:t>
          </a:r>
        </a:p>
        <a:p xmlns:a="http://schemas.openxmlformats.org/drawingml/2006/main">
          <a:r>
            <a:rPr lang="en-US" sz="1400" b="1" dirty="0"/>
            <a:t>GoM I   .00000</a:t>
          </a:r>
        </a:p>
        <a:p xmlns:a="http://schemas.openxmlformats.org/drawingml/2006/main">
          <a:r>
            <a:rPr lang="en-US" sz="1400" b="1" dirty="0"/>
            <a:t>GoM II  .45109</a:t>
          </a:r>
        </a:p>
        <a:p xmlns:a="http://schemas.openxmlformats.org/drawingml/2006/main">
          <a:r>
            <a:rPr lang="en-US" sz="1400" b="1" dirty="0"/>
            <a:t>GoM III .40593</a:t>
          </a:r>
        </a:p>
        <a:p xmlns:a="http://schemas.openxmlformats.org/drawingml/2006/main">
          <a:r>
            <a:rPr lang="en-US" sz="1400" b="1" dirty="0"/>
            <a:t>GoM IV </a:t>
          </a:r>
          <a:r>
            <a:rPr lang="en-US" sz="1400" b="1" u="sng" dirty="0"/>
            <a:t>.14298</a:t>
          </a:r>
        </a:p>
        <a:p xmlns:a="http://schemas.openxmlformats.org/drawingml/2006/main">
          <a:r>
            <a:rPr lang="en-US" sz="1400" b="1" u="none" baseline="0" dirty="0"/>
            <a:t>             </a:t>
          </a:r>
          <a:r>
            <a:rPr lang="en-US" sz="1400" b="1" u="dbl" baseline="0" dirty="0"/>
            <a:t>1.00000</a:t>
          </a:r>
          <a:endParaRPr lang="en-US" sz="1400" b="1" u="dbl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387031" cy="251715"/>
          </a:xfrm>
          <a:prstGeom prst="rect">
            <a:avLst/>
          </a:prstGeom>
        </p:spPr>
        <p:txBody>
          <a:bodyPr vert="horz" lIns="45629" tIns="22814" rIns="45629" bIns="22814" rtlCol="0"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812654" y="0"/>
            <a:ext cx="1387031" cy="251715"/>
          </a:xfrm>
          <a:prstGeom prst="rect">
            <a:avLst/>
          </a:prstGeom>
        </p:spPr>
        <p:txBody>
          <a:bodyPr vert="horz" lIns="45629" tIns="22814" rIns="45629" bIns="22814" rtlCol="0"/>
          <a:lstStyle>
            <a:lvl1pPr algn="r">
              <a:defRPr sz="600"/>
            </a:lvl1pPr>
          </a:lstStyle>
          <a:p>
            <a:fld id="{3E3B3EE2-F0C9-4E52-B7DE-72E7EA610E20}" type="datetimeFigureOut">
              <a:rPr lang="en-US" smtClean="0"/>
              <a:t>5/26/2024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628650"/>
            <a:ext cx="3016250" cy="1697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5629" tIns="22814" rIns="45629" bIns="228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19754" y="2420207"/>
            <a:ext cx="2560892" cy="1980556"/>
          </a:xfrm>
          <a:prstGeom prst="rect">
            <a:avLst/>
          </a:prstGeom>
        </p:spPr>
        <p:txBody>
          <a:bodyPr vert="horz" lIns="45629" tIns="22814" rIns="45629" bIns="228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777485"/>
            <a:ext cx="1387031" cy="251715"/>
          </a:xfrm>
          <a:prstGeom prst="rect">
            <a:avLst/>
          </a:prstGeom>
        </p:spPr>
        <p:txBody>
          <a:bodyPr vert="horz" lIns="45629" tIns="22814" rIns="45629" bIns="22814" rtlCol="0" anchor="b"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812654" y="4777485"/>
            <a:ext cx="1387031" cy="251715"/>
          </a:xfrm>
          <a:prstGeom prst="rect">
            <a:avLst/>
          </a:prstGeom>
        </p:spPr>
        <p:txBody>
          <a:bodyPr vert="horz" lIns="45629" tIns="22814" rIns="45629" bIns="22814" rtlCol="0" anchor="b"/>
          <a:lstStyle>
            <a:lvl1pPr algn="r">
              <a:defRPr sz="600"/>
            </a:lvl1pPr>
          </a:lstStyle>
          <a:p>
            <a:fld id="{52CC97F6-8BB2-4F1F-89AA-38E81163D4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03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65088" y="385763"/>
            <a:ext cx="3427413" cy="1928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4519" indent="-147892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91567" indent="-118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28194" indent="-118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64821" indent="-118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01448" indent="-118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538075" indent="-118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774702" indent="-118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011329" indent="-118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41BABCA-7B06-4792-916B-3C3ED3BADD16}" type="slidenum">
              <a:rPr lang="en-US" altLang="en-US"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720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65088" y="385763"/>
            <a:ext cx="3427413" cy="1928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0732" indent="-142589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70357" indent="-11407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98500" indent="-11407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26643" indent="-11407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254785" indent="-1140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482928" indent="-1140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711071" indent="-1140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939214" indent="-1140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4CEA02-F08D-4049-99BD-ED820791C4BA}" type="slidenum">
              <a:rPr lang="en-US" alt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874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199A7A-A324-4D12-81C7-E34CB05279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616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65088" y="385763"/>
            <a:ext cx="3427413" cy="19288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6064E1-DB31-4056-ADE4-370C47A186B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62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65195-B640-4BCD-A9CA-653D737D9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2956F-AD94-41D5-8376-6D586E225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D08E8-F666-4E20-801B-B5E8CC44E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0B8D0-9D6D-4DF5-805E-71943B2CC67A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8AFEF-5AE6-496A-9E84-88B4DCF71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C40C4-82AA-450A-908B-9785F7604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334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63403-9AB0-4ABC-AE5F-48A9C606C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A6B49-90C4-470D-82FE-3A3A3204F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0BCA-C124-4C29-B321-C4263E451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2A755-8F85-4D7D-8633-7561E7317DFE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389F6-464C-414E-816E-BA12380EC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F633-AB4E-4771-80CC-4C8E7855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467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5BC8-9B81-4EC1-B771-B0993E707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AC30A-6A85-4012-9BAD-D86C6EC31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BA714-2873-49CE-87A7-94DEA3F10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1E04-BE13-4315-9B0E-C17927FA422F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687CA-BDF7-4A18-858E-DFCDC9173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389E3-1EBA-451C-9FB3-08B7FD9E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87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EDCD0-9353-4680-A088-67815C47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78040-08DD-49CF-BA20-FB302F4DA9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D42B8-379D-4AD9-BD5B-31396CFA2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926A9E-0A9D-422A-A5FE-093DD5357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923B3-508C-4604-9CA9-EC4969F96261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88612-E293-47A3-98FE-38F68DE62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3EF1E1-3AAB-404A-A3BE-86144CFBF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70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A28E5-4BD7-4AAB-8060-2F7A58712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D23C9-7F44-46D3-A7AC-DE9B08DA3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69B1E-7FDC-4C79-A448-87C17ADF8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B74537-2469-4D43-B199-B1002514D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C7151-9B62-493E-9721-F4040630C2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D52A2-0B93-43B9-881B-F6168DB1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6E337-94C1-4212-8502-F9373F4632F9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B1B78F-881B-4642-A566-5EBE74DA3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CFC136-F77A-4BCA-BBA2-7CEB78C4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91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FEC56-64AF-4CA6-91E4-10CCA5E1C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5F22D-B381-4C17-A2AE-8C3EAC2A8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4E011-7DCA-4169-B6C7-1AF5A47E8319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1C36CB-9874-485C-A3E3-2BBE0A731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12386-2D00-4AC7-ACCB-3962ADCDB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863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4B83FA-D42E-4D1E-B950-E5CD7A7BE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F601C-E7D7-46F6-B849-2B1F40D4F7AB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8ABB21-5A22-4047-9F18-697661BBF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824F7-B10F-4BC4-820A-55B031ACB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9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752E4-FC95-4E55-AFAC-C02A941CA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09826-A0FF-4F3B-8A16-2874D1A79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1C7DE-5536-42CE-A377-A8DA28685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3D71DA-FEB3-4E45-AE3B-0D70350C0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9011-8C02-4870-949B-6C5455FCFA21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3D8A9-3128-407A-9DD1-AB7CD470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F1692-D2F6-4AF8-B0FE-87B74715F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90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2C80A-2173-45A6-B814-321402C3F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B4ED8E-C1D7-49E4-9F02-9FDAE28A5C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7846B-A48A-4EE4-90E2-595FB4D5C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EAEA6-C3E9-4BDE-9E16-7A44E27C1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43E3-7434-4EF3-9508-5C0C2AEDC9F5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C4C03-8B40-4BF2-9BEB-345D91E1C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48B72-AC33-446A-9158-352DB5207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24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E1EA7-94C5-47D3-B7E3-249BE4571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4390A8-7FD5-4B13-8618-345DEC419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8EC27-C407-4CAB-8613-76FBE35DE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0F7CB-3A9E-49D0-912B-D01B75265632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C0CED-767F-4A92-A687-DC4944E93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2443B-DD13-48C4-B377-9495A99F5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28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2E8A64-C782-4733-BB45-08DAC6E09C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E17C5-705C-43AA-BDAF-D80CA2B11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91594-C34E-4D3A-8318-637EE5F79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8F93-7DD9-4FFA-8414-9F7FA1ADAC3B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D31BC-6845-4AA4-9E05-F19DAED9C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028AB-2971-4B40-A269-BA425BE5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04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9EBC50-CE69-4513-ACE1-D65BC0323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4B40B-3B95-4533-97EA-4C1CEF2BC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CC94C-8357-4BAA-B68E-9DAD553DD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47B9C-593A-458B-A42C-F9CDCD59203C}" type="datetime1">
              <a:rPr lang="en-US" smtClean="0"/>
              <a:t>5/26/2024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9AEDD-155C-49B4-B066-2D3A782B58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B5D09-2093-4F64-A6B3-954E74AC0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8FB29-B5E4-4E31-A233-C1EC994956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97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sf-llc.ne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hyperlink" Target="https://www.lsf-ll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7A2585-7B3F-45D8-A81F-AE67BFDE4CFD}"/>
              </a:ext>
            </a:extLst>
          </p:cNvPr>
          <p:cNvSpPr txBox="1"/>
          <p:nvPr/>
        </p:nvSpPr>
        <p:spPr>
          <a:xfrm>
            <a:off x="965200" y="1036674"/>
            <a:ext cx="4230041" cy="351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Longevity Specialty Finance, llc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LSF’s Competitive Advantage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128ABD-6CB5-0BC5-6B31-D0825DA32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725" y="1424764"/>
            <a:ext cx="3797188" cy="292992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FAC50C-61C2-40B0-B3EA-DAA62A0E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4689" y="4887261"/>
            <a:ext cx="1669112" cy="10082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828FB29-B5E4-4E31-A233-C1EC994956E0}" type="slidenum">
              <a:rPr lang="en-US" sz="66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en-US" sz="6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879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E96D2C-443F-4A26-BEF1-09AE22217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25" y="28575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Longevity Specialty Finance</a:t>
            </a:r>
            <a:b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7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“Setting new standards for valuing level-3 assets and liabilities”</a:t>
            </a:r>
            <a:br>
              <a:rPr lang="en-US" sz="27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7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F3C447-5263-49D1-9DC8-040593ED1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89789"/>
            <a:ext cx="10515600" cy="4711908"/>
          </a:xfrm>
        </p:spPr>
        <p:txBody>
          <a:bodyPr>
            <a:normAutofit fontScale="92500"/>
          </a:bodyPr>
          <a:lstStyle/>
          <a:p>
            <a:r>
              <a:rPr lang="en-US" dirty="0"/>
              <a:t>LSF has the exclusive  commercial rights to the Longevity Cost Calculator (LCC), a proven longevity predictive machine learning algorithm-based tool.</a:t>
            </a:r>
          </a:p>
          <a:p>
            <a:pPr marL="0" indent="0">
              <a:buNone/>
            </a:pPr>
            <a:endParaRPr lang="en-US" sz="1300" dirty="0"/>
          </a:p>
          <a:p>
            <a:r>
              <a:rPr lang="en-US" dirty="0"/>
              <a:t>LSF has a team of veteran financial professionals who have originated and managed L-3 portfolios of more than $9.5 billion of securitized insurance death benefits, reverse mortgages, pension assets.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LSF’s Longevity Cost Calculator (LCC), that allows us to accurately price and value assets with unknowable future maturity.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LCC accuracy allows LSF to predict future portfolio cash flows in a GAAP/SEC compliant methodology leading to higher portfolio valuations.</a:t>
            </a:r>
          </a:p>
          <a:p>
            <a:endParaRPr lang="en-US" sz="13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0786C5-22BF-4C82-8901-7CA1E0306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z="2000" smtClean="0"/>
              <a:t>2</a:t>
            </a:fld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AFC2CF-8FAA-04D2-F5AC-4A55222D6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31" y="186465"/>
            <a:ext cx="987638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612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69A25B-7D74-4157-BA6B-0342B160FC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85750"/>
            <a:ext cx="990600" cy="76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B807AE5-767F-4578-8796-914C1EDD7080}"/>
              </a:ext>
            </a:extLst>
          </p:cNvPr>
          <p:cNvSpPr txBox="1">
            <a:spLocks/>
          </p:cNvSpPr>
          <p:nvPr/>
        </p:nvSpPr>
        <p:spPr>
          <a:xfrm>
            <a:off x="1190625" y="274638"/>
            <a:ext cx="1010691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Longevity Cost Calculator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C2A5E1-262F-4084-9AD7-27E0C12628E5}"/>
              </a:ext>
            </a:extLst>
          </p:cNvPr>
          <p:cNvSpPr txBox="1">
            <a:spLocks/>
          </p:cNvSpPr>
          <p:nvPr/>
        </p:nvSpPr>
        <p:spPr>
          <a:xfrm>
            <a:off x="990600" y="1047750"/>
            <a:ext cx="10439400" cy="49387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The LCC LE is based on 76 questions developed for the NLTCS in 1980s.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model originator, Eric Stallard at Duke, was the actuary and demographer on the interdisciplinary team that spent a year developing the questions.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20,000 individuals ages 65-69 were  consecutively assessed every 5 years for 4 consecutive assessments (20-years of progressive data).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Data integrity was closely managed to yield ‘clean data’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Stallard spent 10-years developing and validating the machine learning algorithms to evaluate the 30+ million co-dependent variables.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predictive value of the LCC comes from correlating patterns in co-dependent variables gathered consecutively over 20-years on the same individuals.</a:t>
            </a:r>
          </a:p>
          <a:p>
            <a:pPr marL="457200" indent="-457200">
              <a:buFont typeface="+mj-lt"/>
              <a:buAutoNum type="arabicPeriod"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2007 the model was peer reviewed and published.</a:t>
            </a:r>
          </a:p>
          <a:p>
            <a:pPr marL="457200" indent="-457200">
              <a:buFont typeface="+mj-lt"/>
              <a:buAutoNum type="arabicPeriod"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F2E949-E007-48BF-8ADE-595D5C7D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z="2000" smtClean="0"/>
              <a:t>3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6257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B807AE5-767F-4578-8796-914C1EDD7080}"/>
              </a:ext>
            </a:extLst>
          </p:cNvPr>
          <p:cNvSpPr txBox="1">
            <a:spLocks/>
          </p:cNvSpPr>
          <p:nvPr/>
        </p:nvSpPr>
        <p:spPr>
          <a:xfrm>
            <a:off x="1190625" y="274638"/>
            <a:ext cx="10106916" cy="7731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Longevity Cost Calculator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C2A5E1-262F-4084-9AD7-27E0C12628E5}"/>
              </a:ext>
            </a:extLst>
          </p:cNvPr>
          <p:cNvSpPr txBox="1">
            <a:spLocks/>
          </p:cNvSpPr>
          <p:nvPr/>
        </p:nvSpPr>
        <p:spPr>
          <a:xfrm>
            <a:off x="1019476" y="1047750"/>
            <a:ext cx="10439400" cy="51244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 startAt="7"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2009 Mazonas analyzed Stallard published papers to diagram, write code and validated the PC based model.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Model was presented to the SEC in 2009 testimony.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2011 Mazonas, Stallard and Graham published the Bayesian Inference Level 3 valuation methodology at heart of SEC Rule 2a-5.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Three times since 2010 the model’s 96+% accuracy was been replicated. 2010,2014,2017.                                       </a:t>
            </a:r>
          </a:p>
          <a:p>
            <a:pPr marL="457200" indent="-457200">
              <a:buFont typeface="+mj-lt"/>
              <a:buAutoNum type="arabicPeriod" startAt="11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“Grade of Membership”(GoM) classification methodology used to calibrate responses.</a:t>
            </a:r>
          </a:p>
          <a:p>
            <a:pPr marL="457200" indent="-457200">
              <a:buFont typeface="+mj-lt"/>
              <a:buAutoNum type="arabicPeriod" startAt="11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Each LCC assessment completed in 10-minute telephone interview.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Immediate model output is individual’s survival function curve and other scores</a:t>
            </a:r>
          </a:p>
          <a:p>
            <a:pPr marL="514350" indent="-514350">
              <a:buFont typeface="Arial" panose="020B0604020202020204" pitchFamily="34" charset="0"/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F2E949-E007-48BF-8ADE-595D5C7D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z="2000" smtClean="0"/>
              <a:t>4</a:t>
            </a:fld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CB83A0-8200-67BA-3EFC-471B18A30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794" y="366615"/>
            <a:ext cx="987638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11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69A25B-7D74-4157-BA6B-0342B160FC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85750"/>
            <a:ext cx="990600" cy="76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BBB250A-8F31-4585-919B-35FF29775C9D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Key Predictor:</a:t>
            </a:r>
            <a:br>
              <a:rPr lang="en-US" sz="36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Grade of Membership (GoM) Scoring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08BAE0-42B8-4911-9300-1344E099CA20}"/>
              </a:ext>
            </a:extLst>
          </p:cNvPr>
          <p:cNvSpPr txBox="1">
            <a:spLocks/>
          </p:cNvSpPr>
          <p:nvPr/>
        </p:nvSpPr>
        <p:spPr>
          <a:xfrm>
            <a:off x="1219200" y="1417638"/>
            <a:ext cx="9753600" cy="5029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None/>
            </a:pPr>
            <a:r>
              <a:rPr lang="en-US" sz="1800" dirty="0">
                <a:latin typeface="Arial" charset="0"/>
                <a:cs typeface="Arial" charset="0"/>
              </a:rPr>
              <a:t>	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The LCC question set generates 30 million co-dependent variables that need to be classified. This gave rise to the GoM classification system. An individual’s total GoM score adds up to 1.0. Individuals usually have “attributes” of all 4 classifications. Occasionally the model experiences a “Pure Type” individual who is 1.0 in a single classification.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	GoM I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	–  Generally healthy with lowest level of impairments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GoM II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 </a:t>
            </a:r>
            <a:r>
              <a:rPr lang="en-US" sz="2200" u="heavy" dirty="0">
                <a:latin typeface="Calibri" panose="020F0502020204030204" pitchFamily="34" charset="0"/>
                <a:cs typeface="Calibri" panose="020F0502020204030204" pitchFamily="34" charset="0"/>
              </a:rPr>
              <a:t>Poorest subjective health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u="heavy" dirty="0">
                <a:latin typeface="Calibri" panose="020F0502020204030204" pitchFamily="34" charset="0"/>
                <a:cs typeface="Calibri" panose="020F0502020204030204" pitchFamily="34" charset="0"/>
              </a:rPr>
              <a:t>largest number of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		                   		    </a:t>
            </a:r>
            <a:r>
              <a:rPr lang="en-US" sz="2200" u="heavy" dirty="0">
                <a:latin typeface="Calibri" panose="020F0502020204030204" pitchFamily="34" charset="0"/>
                <a:cs typeface="Calibri" panose="020F0502020204030204" pitchFamily="34" charset="0"/>
              </a:rPr>
              <a:t>medical conditions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			    non-institutionalized, strong ADLs &amp; Cognition, </a:t>
            </a:r>
            <a:r>
              <a:rPr lang="en-US" sz="2200" u="heavy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mortality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200" b="1" dirty="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GoM III 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 </a:t>
            </a:r>
            <a:r>
              <a:rPr lang="en-US" sz="2200" u="heavy" dirty="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mortality rates</a:t>
            </a:r>
            <a:r>
              <a:rPr lang="en-US" sz="2200" u="heavy" dirty="0">
                <a:latin typeface="Calibri" panose="020F0502020204030204" pitchFamily="34" charset="0"/>
                <a:cs typeface="Calibri" panose="020F0502020204030204" pitchFamily="34" charset="0"/>
              </a:rPr>
              <a:t>, few medical conditions, few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		    	    	    </a:t>
            </a:r>
            <a:r>
              <a:rPr lang="en-US" sz="2200" u="heavy" dirty="0">
                <a:latin typeface="Calibri" panose="020F0502020204030204" pitchFamily="34" charset="0"/>
                <a:cs typeface="Calibri" panose="020F0502020204030204" pitchFamily="34" charset="0"/>
              </a:rPr>
              <a:t>impairments 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			    </a:t>
            </a:r>
            <a:r>
              <a:rPr lang="en-US" sz="2200" u="heavy" dirty="0">
                <a:latin typeface="Calibri" panose="020F0502020204030204" pitchFamily="34" charset="0"/>
                <a:cs typeface="Calibri" panose="020F0502020204030204" pitchFamily="34" charset="0"/>
              </a:rPr>
              <a:t>relatively good subjective health, poor ADLs &amp; Cognition</a:t>
            </a:r>
          </a:p>
          <a:p>
            <a:pPr marL="514350" indent="-514350">
              <a:buFont typeface="Arial" panose="020B0604020202020204" pitchFamily="34" charset="0"/>
              <a:buNone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	GoM IV 	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–  High mortality rates, high levels of physical and cognitive 			    disability and institutionalization</a:t>
            </a:r>
          </a:p>
          <a:p>
            <a:pPr marL="514350" indent="-514350">
              <a:buFont typeface="Arial" panose="020B0604020202020204" pitchFamily="34" charset="0"/>
              <a:buNone/>
            </a:pPr>
            <a:endParaRPr lang="en-US" sz="1800" dirty="0">
              <a:latin typeface="Arial" charset="0"/>
              <a:cs typeface="Arial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en-US" sz="1800" dirty="0">
              <a:latin typeface="Arial" charset="0"/>
              <a:cs typeface="Arial" charset="0"/>
            </a:endParaRPr>
          </a:p>
          <a:p>
            <a:pPr marL="514350" indent="-514350">
              <a:lnSpc>
                <a:spcPct val="50000"/>
              </a:lnSpc>
              <a:buFont typeface="Arial" panose="020B0604020202020204" pitchFamily="34" charset="0"/>
              <a:buNone/>
            </a:pPr>
            <a:endParaRPr lang="en-US" sz="1800" dirty="0">
              <a:latin typeface="Arial" charset="0"/>
              <a:cs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0D0E73-9FC4-4F2A-B30D-1554A010D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z="2000" smtClean="0"/>
              <a:t>5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2982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69A25B-7D74-4157-BA6B-0342B160FC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85750"/>
            <a:ext cx="990600" cy="76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BBB250A-8F31-4585-919B-35FF29775C9D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Key Predictor:</a:t>
            </a:r>
            <a:br>
              <a:rPr lang="en-US" sz="36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Grade of Membership (GoM) Scoring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08BAE0-42B8-4911-9300-1344E099CA20}"/>
              </a:ext>
            </a:extLst>
          </p:cNvPr>
          <p:cNvSpPr txBox="1">
            <a:spLocks/>
          </p:cNvSpPr>
          <p:nvPr/>
        </p:nvSpPr>
        <p:spPr>
          <a:xfrm>
            <a:off x="1219200" y="1417638"/>
            <a:ext cx="9753600" cy="5029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None/>
            </a:pPr>
            <a:r>
              <a:rPr lang="en-US" sz="1800" dirty="0">
                <a:latin typeface="Arial" charset="0"/>
                <a:cs typeface="Arial" charset="0"/>
              </a:rPr>
              <a:t>	</a:t>
            </a:r>
          </a:p>
          <a:p>
            <a:pPr marL="514350" indent="-514350">
              <a:buFont typeface="Arial" panose="020B0604020202020204" pitchFamily="34" charset="0"/>
              <a:buNone/>
            </a:pPr>
            <a:endParaRPr lang="en-US" sz="1800" dirty="0">
              <a:latin typeface="Arial" charset="0"/>
              <a:cs typeface="Arial" charset="0"/>
            </a:endParaRPr>
          </a:p>
          <a:p>
            <a:pPr marL="514350" indent="-514350">
              <a:lnSpc>
                <a:spcPct val="50000"/>
              </a:lnSpc>
              <a:buFont typeface="Arial" panose="020B0604020202020204" pitchFamily="34" charset="0"/>
              <a:buNone/>
            </a:pPr>
            <a:endParaRPr lang="en-US" sz="1800" dirty="0">
              <a:latin typeface="Arial" charset="0"/>
              <a:cs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0D0E73-9FC4-4F2A-B30D-1554A010D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z="2000" smtClean="0"/>
              <a:t>6</a:t>
            </a:fld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49E8E4-B230-3233-B71A-82CD8E8B47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53" y="1428749"/>
            <a:ext cx="5529200" cy="4810125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24CEA1-25F7-B8A9-D4EC-93800B4D3C54}"/>
              </a:ext>
            </a:extLst>
          </p:cNvPr>
          <p:cNvSpPr txBox="1"/>
          <p:nvPr/>
        </p:nvSpPr>
        <p:spPr>
          <a:xfrm>
            <a:off x="6469268" y="1581249"/>
            <a:ext cx="502329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Multiple Assessments Matter</a:t>
            </a:r>
          </a:p>
          <a:p>
            <a:endParaRPr lang="en-US" dirty="0"/>
          </a:p>
          <a:p>
            <a:r>
              <a:rPr lang="en-US" b="1" dirty="0"/>
              <a:t>Single Assessment – Point</a:t>
            </a:r>
            <a:r>
              <a:rPr lang="en-US" dirty="0"/>
              <a:t>		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Two Assessments – line</a:t>
            </a:r>
            <a:r>
              <a:rPr lang="en-US" dirty="0"/>
              <a:t>	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Three Assessments - Trajectory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8CA17E9A-F81B-2417-0046-3535EBA58FFC}"/>
              </a:ext>
            </a:extLst>
          </p:cNvPr>
          <p:cNvSpPr/>
          <p:nvPr/>
        </p:nvSpPr>
        <p:spPr>
          <a:xfrm>
            <a:off x="9753798" y="2313031"/>
            <a:ext cx="240633" cy="211756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66CB44A1-B949-3B9C-2457-A47F665A6BF8}"/>
              </a:ext>
            </a:extLst>
          </p:cNvPr>
          <p:cNvSpPr/>
          <p:nvPr/>
        </p:nvSpPr>
        <p:spPr>
          <a:xfrm>
            <a:off x="9403400" y="2677807"/>
            <a:ext cx="280739" cy="2585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D98B3D1D-BE7C-56A8-1C1C-60E93DF0A92E}"/>
              </a:ext>
            </a:extLst>
          </p:cNvPr>
          <p:cNvSpPr/>
          <p:nvPr/>
        </p:nvSpPr>
        <p:spPr>
          <a:xfrm>
            <a:off x="11042983" y="3720482"/>
            <a:ext cx="240633" cy="21175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F761F09A-CF10-343C-CE70-70B42462FF8A}"/>
              </a:ext>
            </a:extLst>
          </p:cNvPr>
          <p:cNvSpPr/>
          <p:nvPr/>
        </p:nvSpPr>
        <p:spPr>
          <a:xfrm>
            <a:off x="10612654" y="5492827"/>
            <a:ext cx="240633" cy="222967"/>
          </a:xfrm>
          <a:prstGeom prst="flowChartConnector">
            <a:avLst/>
          </a:prstGeom>
          <a:solidFill>
            <a:srgbClr val="D21E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FB745692-C0E5-DCF7-9B32-213511097AE0}"/>
              </a:ext>
            </a:extLst>
          </p:cNvPr>
          <p:cNvSpPr/>
          <p:nvPr/>
        </p:nvSpPr>
        <p:spPr>
          <a:xfrm>
            <a:off x="9620448" y="5064995"/>
            <a:ext cx="240633" cy="211756"/>
          </a:xfrm>
          <a:prstGeom prst="flowChartConnector">
            <a:avLst/>
          </a:prstGeom>
          <a:solidFill>
            <a:srgbClr val="D21E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1BE38D3B-CE52-E30D-12B8-591A74CD9973}"/>
              </a:ext>
            </a:extLst>
          </p:cNvPr>
          <p:cNvSpPr/>
          <p:nvPr/>
        </p:nvSpPr>
        <p:spPr>
          <a:xfrm>
            <a:off x="9219393" y="4360322"/>
            <a:ext cx="240633" cy="211756"/>
          </a:xfrm>
          <a:prstGeom prst="flowChartConnector">
            <a:avLst/>
          </a:prstGeom>
          <a:solidFill>
            <a:srgbClr val="D21E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79FCE2AE-0858-978C-D069-5452542C7151}"/>
              </a:ext>
            </a:extLst>
          </p:cNvPr>
          <p:cNvSpPr/>
          <p:nvPr/>
        </p:nvSpPr>
        <p:spPr>
          <a:xfrm>
            <a:off x="7586302" y="4552905"/>
            <a:ext cx="240633" cy="211756"/>
          </a:xfrm>
          <a:prstGeom prst="flowChartConnector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A4765783-CF17-5E75-C109-7022A642FB86}"/>
              </a:ext>
            </a:extLst>
          </p:cNvPr>
          <p:cNvSpPr/>
          <p:nvPr/>
        </p:nvSpPr>
        <p:spPr>
          <a:xfrm>
            <a:off x="7924032" y="5478241"/>
            <a:ext cx="240633" cy="211756"/>
          </a:xfrm>
          <a:prstGeom prst="flowChartConnector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1BA1EC1D-C618-6D0A-D4A7-02A068C8552B}"/>
              </a:ext>
            </a:extLst>
          </p:cNvPr>
          <p:cNvSpPr/>
          <p:nvPr/>
        </p:nvSpPr>
        <p:spPr>
          <a:xfrm>
            <a:off x="6500198" y="4253380"/>
            <a:ext cx="240633" cy="211756"/>
          </a:xfrm>
          <a:prstGeom prst="flowChartConnector">
            <a:avLst/>
          </a:prstGeom>
          <a:solidFill>
            <a:srgbClr val="008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B6F0A5-A06D-0471-2F88-C6B149D1E3B4}"/>
              </a:ext>
            </a:extLst>
          </p:cNvPr>
          <p:cNvCxnSpPr>
            <a:cxnSpLocks/>
            <a:stCxn id="9" idx="5"/>
            <a:endCxn id="10" idx="2"/>
          </p:cNvCxnSpPr>
          <p:nvPr/>
        </p:nvCxnSpPr>
        <p:spPr>
          <a:xfrm>
            <a:off x="9643026" y="2898516"/>
            <a:ext cx="1399957" cy="927844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C8A78A2-5437-AB4A-225F-2AE92C2DFEAB}"/>
              </a:ext>
            </a:extLst>
          </p:cNvPr>
          <p:cNvSpPr/>
          <p:nvPr/>
        </p:nvSpPr>
        <p:spPr>
          <a:xfrm>
            <a:off x="6636397" y="4320871"/>
            <a:ext cx="1451799" cy="1263756"/>
          </a:xfrm>
          <a:custGeom>
            <a:avLst/>
            <a:gdLst>
              <a:gd name="connsiteX0" fmla="*/ 0 w 1451799"/>
              <a:gd name="connsiteY0" fmla="*/ 0 h 1263756"/>
              <a:gd name="connsiteX1" fmla="*/ 990600 w 1451799"/>
              <a:gd name="connsiteY1" fmla="*/ 238125 h 1263756"/>
              <a:gd name="connsiteX2" fmla="*/ 1409700 w 1451799"/>
              <a:gd name="connsiteY2" fmla="*/ 1219200 h 1263756"/>
              <a:gd name="connsiteX3" fmla="*/ 1438275 w 1451799"/>
              <a:gd name="connsiteY3" fmla="*/ 1095375 h 1263756"/>
              <a:gd name="connsiteX4" fmla="*/ 1419225 w 1451799"/>
              <a:gd name="connsiteY4" fmla="*/ 1085850 h 1263756"/>
              <a:gd name="connsiteX5" fmla="*/ 1438275 w 1451799"/>
              <a:gd name="connsiteY5" fmla="*/ 1143000 h 126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799" h="1263756">
                <a:moveTo>
                  <a:pt x="0" y="0"/>
                </a:moveTo>
                <a:cubicBezTo>
                  <a:pt x="377825" y="17462"/>
                  <a:pt x="755650" y="34925"/>
                  <a:pt x="990600" y="238125"/>
                </a:cubicBezTo>
                <a:cubicBezTo>
                  <a:pt x="1225550" y="441325"/>
                  <a:pt x="1335088" y="1076325"/>
                  <a:pt x="1409700" y="1219200"/>
                </a:cubicBezTo>
                <a:cubicBezTo>
                  <a:pt x="1484313" y="1362075"/>
                  <a:pt x="1436688" y="1117600"/>
                  <a:pt x="1438275" y="1095375"/>
                </a:cubicBezTo>
                <a:cubicBezTo>
                  <a:pt x="1439862" y="1073150"/>
                  <a:pt x="1419225" y="1077913"/>
                  <a:pt x="1419225" y="1085850"/>
                </a:cubicBezTo>
                <a:cubicBezTo>
                  <a:pt x="1419225" y="1093787"/>
                  <a:pt x="1438275" y="1143000"/>
                  <a:pt x="1438275" y="1143000"/>
                </a:cubicBezTo>
              </a:path>
            </a:pathLst>
          </a:custGeom>
          <a:noFill/>
          <a:ln w="44450">
            <a:solidFill>
              <a:srgbClr val="008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441EDE-48BF-5210-234D-82997FFD8C0F}"/>
              </a:ext>
            </a:extLst>
          </p:cNvPr>
          <p:cNvSpPr/>
          <p:nvPr/>
        </p:nvSpPr>
        <p:spPr>
          <a:xfrm>
            <a:off x="9334500" y="4429125"/>
            <a:ext cx="1485361" cy="1232435"/>
          </a:xfrm>
          <a:custGeom>
            <a:avLst/>
            <a:gdLst>
              <a:gd name="connsiteX0" fmla="*/ 0 w 1485361"/>
              <a:gd name="connsiteY0" fmla="*/ 0 h 1232435"/>
              <a:gd name="connsiteX1" fmla="*/ 400050 w 1485361"/>
              <a:gd name="connsiteY1" fmla="*/ 752475 h 1232435"/>
              <a:gd name="connsiteX2" fmla="*/ 400050 w 1485361"/>
              <a:gd name="connsiteY2" fmla="*/ 752475 h 1232435"/>
              <a:gd name="connsiteX3" fmla="*/ 1381125 w 1485361"/>
              <a:gd name="connsiteY3" fmla="*/ 1200150 h 1232435"/>
              <a:gd name="connsiteX4" fmla="*/ 1409700 w 1485361"/>
              <a:gd name="connsiteY4" fmla="*/ 1162050 h 123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5361" h="1232435">
                <a:moveTo>
                  <a:pt x="0" y="0"/>
                </a:moveTo>
                <a:lnTo>
                  <a:pt x="400050" y="752475"/>
                </a:lnTo>
                <a:lnTo>
                  <a:pt x="400050" y="752475"/>
                </a:lnTo>
                <a:cubicBezTo>
                  <a:pt x="563562" y="827087"/>
                  <a:pt x="1212850" y="1131888"/>
                  <a:pt x="1381125" y="1200150"/>
                </a:cubicBezTo>
                <a:cubicBezTo>
                  <a:pt x="1549400" y="1268413"/>
                  <a:pt x="1479550" y="1215231"/>
                  <a:pt x="1409700" y="1162050"/>
                </a:cubicBezTo>
              </a:path>
            </a:pathLst>
          </a:custGeom>
          <a:noFill/>
          <a:ln w="44450">
            <a:solidFill>
              <a:srgbClr val="D21E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08066D-01BE-9353-2554-04A04DFC2CD6}"/>
              </a:ext>
            </a:extLst>
          </p:cNvPr>
          <p:cNvSpPr txBox="1"/>
          <p:nvPr/>
        </p:nvSpPr>
        <p:spPr>
          <a:xfrm>
            <a:off x="6287542" y="4569617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GoM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4220F8-7A9E-23D4-5392-E77214526E75}"/>
              </a:ext>
            </a:extLst>
          </p:cNvPr>
          <p:cNvSpPr txBox="1"/>
          <p:nvPr/>
        </p:nvSpPr>
        <p:spPr>
          <a:xfrm>
            <a:off x="9684139" y="4465136"/>
            <a:ext cx="121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GoM 3 &amp; 4</a:t>
            </a:r>
          </a:p>
        </p:txBody>
      </p:sp>
    </p:spTree>
    <p:extLst>
      <p:ext uri="{BB962C8B-B14F-4D97-AF65-F5344CB8AC3E}">
        <p14:creationId xmlns:p14="http://schemas.microsoft.com/office/powerpoint/2010/main" val="1379940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69A25B-7D74-4157-BA6B-0342B160FC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85750"/>
            <a:ext cx="990600" cy="76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BBB250A-8F31-4585-919B-35FF29775C9D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Grade of Membership (GoM) Scoring</a:t>
            </a:r>
          </a:p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Relative GoM I through GoM IV Pure Type Survival Functions</a:t>
            </a:r>
            <a:endParaRPr lang="en-US" sz="2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08BAE0-42B8-4911-9300-1344E099CA20}"/>
              </a:ext>
            </a:extLst>
          </p:cNvPr>
          <p:cNvSpPr txBox="1">
            <a:spLocks/>
          </p:cNvSpPr>
          <p:nvPr/>
        </p:nvSpPr>
        <p:spPr>
          <a:xfrm>
            <a:off x="1219200" y="1417638"/>
            <a:ext cx="9753600" cy="5029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anose="020B0604020202020204" pitchFamily="34" charset="0"/>
              <a:buNone/>
            </a:pPr>
            <a:r>
              <a:rPr lang="en-US" sz="1800" dirty="0">
                <a:latin typeface="Arial" charset="0"/>
                <a:cs typeface="Arial" charset="0"/>
              </a:rPr>
              <a:t>	</a:t>
            </a:r>
            <a:endParaRPr lang="en-US" sz="1800" b="1" dirty="0">
              <a:latin typeface="Arial" charset="0"/>
              <a:cs typeface="Arial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en-US" sz="1800" dirty="0">
              <a:latin typeface="Arial" charset="0"/>
              <a:cs typeface="Arial" charset="0"/>
            </a:endParaRPr>
          </a:p>
          <a:p>
            <a:pPr marL="514350" indent="-514350">
              <a:lnSpc>
                <a:spcPct val="50000"/>
              </a:lnSpc>
              <a:buFont typeface="Arial" panose="020B0604020202020204" pitchFamily="34" charset="0"/>
              <a:buNone/>
            </a:pPr>
            <a:endParaRPr lang="en-US" sz="1800" dirty="0">
              <a:latin typeface="Arial" charset="0"/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5DE815-B9A1-4511-A3C8-D8B18D1A4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1278533"/>
            <a:ext cx="4705988" cy="25319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45F9C6-E342-4389-B9D9-5B3EEB0C9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073" y="1302918"/>
            <a:ext cx="4756727" cy="25319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330379-249A-4710-8AF2-B3796FEA7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4104177"/>
            <a:ext cx="4705988" cy="25767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2ABF77-930D-4D4C-9890-7C65B1D1C1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1316" y="4139955"/>
            <a:ext cx="4756726" cy="254098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AADE11-0331-41EE-9618-502BEC4E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z="2000" smtClean="0"/>
              <a:t>7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71358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82862"/>
              </p:ext>
            </p:extLst>
          </p:nvPr>
        </p:nvGraphicFramePr>
        <p:xfrm>
          <a:off x="2329975" y="1133475"/>
          <a:ext cx="8383425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37FF9C-C785-4F71-8F2E-F86DB6490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z="2000" smtClean="0"/>
              <a:t>8</a:t>
            </a:fld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765CA7-75CF-B763-D3C8-E07CD9B30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256" y="247617"/>
            <a:ext cx="987638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71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9319277"/>
              </p:ext>
            </p:extLst>
          </p:nvPr>
        </p:nvGraphicFramePr>
        <p:xfrm>
          <a:off x="1576916" y="228601"/>
          <a:ext cx="9091084" cy="5920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F966C75-3C10-4F88-B5E1-F70FAE2BF995}"/>
              </a:ext>
            </a:extLst>
          </p:cNvPr>
          <p:cNvSpPr txBox="1"/>
          <p:nvPr/>
        </p:nvSpPr>
        <p:spPr>
          <a:xfrm>
            <a:off x="5333999" y="1752600"/>
            <a:ext cx="320992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Usual LE Range by Medical 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275C40-F2D0-40F0-804B-3AD5761F3B1D}"/>
              </a:ext>
            </a:extLst>
          </p:cNvPr>
          <p:cNvSpPr txBox="1"/>
          <p:nvPr/>
        </p:nvSpPr>
        <p:spPr>
          <a:xfrm>
            <a:off x="5334000" y="3004093"/>
            <a:ext cx="3124200" cy="369332"/>
          </a:xfrm>
          <a:prstGeom prst="rect">
            <a:avLst/>
          </a:prstGeom>
          <a:noFill/>
          <a:ln w="19050">
            <a:solidFill>
              <a:srgbClr val="00924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C811A"/>
                </a:solidFill>
              </a:rPr>
              <a:t>Probable LCC LE Range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1BC7D39D-49CC-4F58-8ADC-05EA508A3420}"/>
              </a:ext>
            </a:extLst>
          </p:cNvPr>
          <p:cNvSpPr/>
          <p:nvPr/>
        </p:nvSpPr>
        <p:spPr>
          <a:xfrm rot="3170465">
            <a:off x="4818100" y="3170932"/>
            <a:ext cx="228600" cy="1090320"/>
          </a:xfrm>
          <a:prstGeom prst="downArrow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EB4482DF-0027-4D9B-913F-3CE72B4FCECB}"/>
              </a:ext>
            </a:extLst>
          </p:cNvPr>
          <p:cNvSpPr/>
          <p:nvPr/>
        </p:nvSpPr>
        <p:spPr>
          <a:xfrm rot="1565897">
            <a:off x="4898659" y="2062793"/>
            <a:ext cx="228600" cy="15340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2384A-BBB7-4037-A7A9-87740D61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z="2000" smtClean="0"/>
              <a:t>9</a:t>
            </a:fld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4CCB0F-5763-F3B9-D615-B453AF65C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62" y="228601"/>
            <a:ext cx="987638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26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69A25B-7D74-4157-BA6B-0342B160FC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85750"/>
            <a:ext cx="990600" cy="762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8AFCF18-1B63-4FD2-A103-9E5D40C92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406" y="365127"/>
            <a:ext cx="10251393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LCC is Key to GAAP Mark-to-Fair Value Methodology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F7A459-3C19-41AA-942A-10AC72AB7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67923"/>
            <a:ext cx="10515600" cy="4351338"/>
          </a:xfrm>
        </p:spPr>
        <p:txBody>
          <a:bodyPr/>
          <a:lstStyle/>
          <a:p>
            <a:r>
              <a:rPr lang="en-US" dirty="0"/>
              <a:t>LCC GAAP compliant valuation methodology presented to SEC in 2009</a:t>
            </a:r>
          </a:p>
          <a:p>
            <a:r>
              <a:rPr lang="en-US" dirty="0"/>
              <a:t>SEC Rule 2a-5 requires valuation by NPV of predictable cash flows</a:t>
            </a:r>
          </a:p>
          <a:p>
            <a:r>
              <a:rPr lang="en-US" dirty="0"/>
              <a:t>Paper quoted more than 75 times in technical papers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Methodology simple and uses 300 year-old Bayesian Inference math to support hypothesis that LCC is better predictor of LE than other methods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dirty="0"/>
              <a:t>When consistently applied in portfolio valuation allows use of lower discount rate to NPV future portfolio cash flows – the measure of portfolio value</a:t>
            </a:r>
          </a:p>
          <a:p>
            <a:pPr marL="914400" lvl="1" indent="-457200">
              <a:buFont typeface="+mj-lt"/>
              <a:buAutoNum type="arabicPeriod" startAt="3"/>
            </a:pPr>
            <a:r>
              <a:rPr lang="en-US" dirty="0"/>
              <a:t>Adds accretive incremental P&amp;L book income and cumulative B/S asset value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8FEBD-962A-43C7-BFBF-4FA7E918B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z="2000" smtClean="0"/>
              <a:t>10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62456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281869" y="228600"/>
            <a:ext cx="10529131" cy="1524000"/>
          </a:xfrm>
        </p:spPr>
        <p:txBody>
          <a:bodyPr>
            <a:noAutofit/>
          </a:bodyPr>
          <a:lstStyle/>
          <a:p>
            <a:pPr algn="ctr" eaLnBrk="1" hangingPunct="1"/>
            <a:br>
              <a:rPr lang="en-US" sz="2400" b="1" dirty="0"/>
            </a:br>
            <a:r>
              <a:rPr lang="en-US" sz="3600" b="1" dirty="0">
                <a:latin typeface="+mn-lt"/>
              </a:rPr>
              <a:t>$160 Million L-3  Portfolio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Mark-to-Fair Value vs Mark-to-Market Comparison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 Policy Purchase Cost = $100 million  </a:t>
            </a:r>
            <a:br>
              <a:rPr lang="en-US" sz="2400" b="1" dirty="0">
                <a:solidFill>
                  <a:srgbClr val="3C811A"/>
                </a:solidFill>
              </a:rPr>
            </a:br>
            <a:r>
              <a:rPr lang="en-US" sz="2000" b="1" dirty="0"/>
              <a:t>(Ascribes No Value to Initial $60 million Cash Reserves)</a:t>
            </a:r>
            <a:br>
              <a:rPr lang="en-US" sz="2000" dirty="0">
                <a:solidFill>
                  <a:srgbClr val="3C811A"/>
                </a:solidFill>
              </a:rPr>
            </a:br>
            <a:endParaRPr lang="en-US" sz="2000" b="1" dirty="0">
              <a:solidFill>
                <a:srgbClr val="3C811A"/>
              </a:solidFill>
              <a:latin typeface="Arial" charset="0"/>
              <a:cs typeface="Arial" charset="0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1143000" y="1828801"/>
            <a:ext cx="9982200" cy="4267199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None/>
              <a:defRPr/>
            </a:pPr>
            <a:r>
              <a:rPr lang="en-US" sz="1050" dirty="0"/>
              <a:t> </a:t>
            </a:r>
          </a:p>
          <a:p>
            <a:pPr>
              <a:buFont typeface="Arial" charset="0"/>
              <a:buNone/>
              <a:defRPr/>
            </a:pPr>
            <a:endParaRPr lang="en-US" sz="1050" b="1" dirty="0"/>
          </a:p>
          <a:p>
            <a:pPr>
              <a:buFont typeface="Arial" charset="0"/>
              <a:buNone/>
              <a:defRPr/>
            </a:pPr>
            <a:r>
              <a:rPr lang="en-US" sz="2400" b="1" dirty="0"/>
              <a:t>Discount Rate Applied</a:t>
            </a:r>
          </a:p>
          <a:p>
            <a:pPr>
              <a:buFont typeface="Arial" charset="0"/>
              <a:buNone/>
              <a:defRPr/>
            </a:pPr>
            <a:r>
              <a:rPr lang="en-US" sz="2400" b="1" u="sng" dirty="0"/>
              <a:t>To Settlement Portfolio</a:t>
            </a:r>
            <a:r>
              <a:rPr lang="en-US" sz="2400" b="1" dirty="0"/>
              <a:t>			</a:t>
            </a:r>
            <a:r>
              <a:rPr lang="en-US" sz="2400" b="1" u="sng" dirty="0"/>
              <a:t>Balance Sheet Value</a:t>
            </a:r>
            <a:r>
              <a:rPr lang="en-US" sz="2400" b="1" dirty="0"/>
              <a:t>	 </a:t>
            </a:r>
          </a:p>
          <a:p>
            <a:pPr>
              <a:buFont typeface="Arial" charset="0"/>
              <a:buNone/>
              <a:defRPr/>
            </a:pPr>
            <a:r>
              <a:rPr lang="en-US" sz="2400" b="1" dirty="0"/>
              <a:t> </a:t>
            </a:r>
          </a:p>
          <a:p>
            <a:pPr>
              <a:buFont typeface="Arial" charset="0"/>
              <a:buNone/>
              <a:defRPr/>
            </a:pPr>
            <a:r>
              <a:rPr lang="en-US" sz="2400" b="1" dirty="0"/>
              <a:t> 7.5% -     Mark-to-Fair Value After		    $200 Million</a:t>
            </a:r>
          </a:p>
          <a:p>
            <a:pPr>
              <a:buFont typeface="Arial" charset="0"/>
              <a:buNone/>
              <a:defRPr/>
            </a:pPr>
            <a:r>
              <a:rPr lang="en-US" sz="2400" b="1" dirty="0"/>
              <a:t>	          Predictable Cash Flow </a:t>
            </a:r>
          </a:p>
          <a:p>
            <a:pPr>
              <a:buFont typeface="Arial" charset="0"/>
              <a:buNone/>
              <a:defRPr/>
            </a:pPr>
            <a:r>
              <a:rPr lang="en-US" sz="2400" b="1" dirty="0"/>
              <a:t>                Demonstrated</a:t>
            </a:r>
          </a:p>
          <a:p>
            <a:pPr>
              <a:buFont typeface="Arial" charset="0"/>
              <a:buNone/>
              <a:defRPr/>
            </a:pPr>
            <a:r>
              <a:rPr lang="en-US" sz="2400" b="1" dirty="0"/>
              <a:t>	</a:t>
            </a:r>
          </a:p>
          <a:p>
            <a:pPr>
              <a:buNone/>
              <a:defRPr/>
            </a:pPr>
            <a:r>
              <a:rPr lang="en-US" sz="2400" b="1" dirty="0"/>
              <a:t> 11% -    Portfolio Cost - Breakeven		    $100 Million	</a:t>
            </a:r>
          </a:p>
          <a:p>
            <a:pPr>
              <a:buFont typeface="Arial" charset="0"/>
              <a:buNone/>
              <a:defRPr/>
            </a:pPr>
            <a:r>
              <a:rPr lang="en-US" sz="2400" b="1" dirty="0"/>
              <a:t>	</a:t>
            </a:r>
          </a:p>
          <a:p>
            <a:pPr>
              <a:buFont typeface="Arial" charset="0"/>
              <a:buNone/>
              <a:defRPr/>
            </a:pPr>
            <a:r>
              <a:rPr lang="en-US" sz="2400" b="1" dirty="0"/>
              <a:t>18.5% - Mark-to-Market if Can’t</a:t>
            </a:r>
          </a:p>
          <a:p>
            <a:pPr>
              <a:buFont typeface="Arial" charset="0"/>
              <a:buNone/>
              <a:defRPr/>
            </a:pPr>
            <a:r>
              <a:rPr lang="en-US" sz="2400" b="1" dirty="0"/>
              <a:t>               Predict Cash Flows 		      $ 65 Million</a:t>
            </a:r>
          </a:p>
          <a:p>
            <a:pPr marL="385763" indent="-385763" algn="ctr">
              <a:buNone/>
              <a:defRPr/>
            </a:pPr>
            <a:endParaRPr lang="en-US" sz="1500" dirty="0">
              <a:latin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31928" y="6212941"/>
            <a:ext cx="602672" cy="273844"/>
          </a:xfrm>
        </p:spPr>
        <p:txBody>
          <a:bodyPr/>
          <a:lstStyle/>
          <a:p>
            <a:pPr>
              <a:defRPr/>
            </a:pPr>
            <a:fld id="{8D781024-A2FC-4551-A515-491594767324}" type="slidenum">
              <a:rPr lang="en-US" sz="200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EC73F00E-54F4-440D-8997-27940272B43E}"/>
              </a:ext>
            </a:extLst>
          </p:cNvPr>
          <p:cNvSpPr/>
          <p:nvPr/>
        </p:nvSpPr>
        <p:spPr>
          <a:xfrm>
            <a:off x="7147302" y="5052302"/>
            <a:ext cx="332233" cy="609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3D411B0C-CB7B-42EF-BC13-7AC09E80133B}"/>
              </a:ext>
            </a:extLst>
          </p:cNvPr>
          <p:cNvSpPr/>
          <p:nvPr/>
        </p:nvSpPr>
        <p:spPr>
          <a:xfrm rot="10800000">
            <a:off x="7147303" y="3639796"/>
            <a:ext cx="332232" cy="978408"/>
          </a:xfrm>
          <a:prstGeom prst="downArrow">
            <a:avLst/>
          </a:prstGeom>
          <a:solidFill>
            <a:srgbClr val="3C8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5D9A50-825F-44B4-9F13-007DB722EB0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9906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20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br>
              <a:rPr lang="en-US" sz="2800" b="1" dirty="0">
                <a:solidFill>
                  <a:srgbClr val="008000"/>
                </a:solidFill>
                <a:latin typeface="Arial" charset="0"/>
                <a:cs typeface="Arial" charset="0"/>
              </a:rPr>
            </a:b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 Information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M. Mazonas, CPA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Managing Member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ongevity Specialty Finance,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llc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Peter.Mazonas@LSF-llc.com 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Dir: (415) 924-6269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Cell:  (415) 279-7950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3C811A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http://www.LSF-llc.net</a:t>
            </a:r>
            <a:endParaRPr lang="en-US" sz="2800" dirty="0">
              <a:solidFill>
                <a:srgbClr val="3C81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3C811A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https://www.LSF-llc.com</a:t>
            </a:r>
            <a:r>
              <a:rPr lang="en-US" sz="2800" dirty="0">
                <a:solidFill>
                  <a:srgbClr val="3C81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8F0691-CE97-44EA-B606-1A1D186F5A9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85750"/>
            <a:ext cx="990600" cy="76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4B4D0-AB49-47B5-A1FA-194743B7B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8FB29-B5E4-4E31-A233-C1EC994956E0}" type="slidenum">
              <a:rPr lang="en-US" sz="2000" smtClean="0"/>
              <a:t>12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60428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10732</TotalTime>
  <Words>935</Words>
  <Application>Microsoft Office PowerPoint</Application>
  <PresentationFormat>Widescreen</PresentationFormat>
  <Paragraphs>119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Longevity Specialty Finance “Setting new standards for valuing level-3 assets and liabilities”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LCC is Key to GAAP Mark-to-Fair Value Methodology</vt:lpstr>
      <vt:lpstr> $160 Million L-3  Portfolio Mark-to-Fair Value vs Mark-to-Market Comparison  Policy Purchase Cost = $100 million   (Ascribes No Value to Initial $60 million Cash Reserves) </vt:lpstr>
      <vt:lpstr> 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Peter Mazonas</cp:lastModifiedBy>
  <cp:revision>79</cp:revision>
  <cp:lastPrinted>2018-01-16T23:05:20Z</cp:lastPrinted>
  <dcterms:created xsi:type="dcterms:W3CDTF">2017-12-19T01:12:35Z</dcterms:created>
  <dcterms:modified xsi:type="dcterms:W3CDTF">2024-05-27T00:53:26Z</dcterms:modified>
</cp:coreProperties>
</file>